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8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456" y="-96"/>
      </p:cViewPr>
      <p:guideLst>
        <p:guide orient="horz" pos="2160"/>
        <p:guide pos="2880"/>
      </p:guideLst>
    </p:cSldViewPr>
  </p:slideViewPr>
  <p:notesTextViewPr>
    <p:cViewPr>
      <p:scale>
        <a:sx n="100" d="100"/>
        <a:sy n="100" d="100"/>
      </p:scale>
      <p:origin x="0" y="0"/>
    </p:cViewPr>
  </p:notesTextViewPr>
  <p:notesViewPr>
    <p:cSldViewPr snapToGrid="0" snapToObjects="1">
      <p:cViewPr>
        <p:scale>
          <a:sx n="76" d="100"/>
          <a:sy n="76" d="100"/>
        </p:scale>
        <p:origin x="-2824"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88AFC1-2739-4B4B-9A23-898E896AA73A}" type="datetimeFigureOut">
              <a:rPr lang="en-US" smtClean="0"/>
              <a:t>3/27/14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C9FB5B-F997-4142-B537-5F0C3D5F3188}" type="slidenum">
              <a:rPr lang="en-US" smtClean="0"/>
              <a:t>‹#›</a:t>
            </a:fld>
            <a:endParaRPr lang="en-US"/>
          </a:p>
        </p:txBody>
      </p:sp>
    </p:spTree>
    <p:extLst>
      <p:ext uri="{BB962C8B-B14F-4D97-AF65-F5344CB8AC3E}">
        <p14:creationId xmlns:p14="http://schemas.microsoft.com/office/powerpoint/2010/main" val="4298403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C9FB5B-F997-4142-B537-5F0C3D5F3188}" type="slidenum">
              <a:rPr lang="en-US" smtClean="0"/>
              <a:t>1</a:t>
            </a:fld>
            <a:endParaRPr lang="en-US"/>
          </a:p>
        </p:txBody>
      </p:sp>
    </p:spTree>
    <p:extLst>
      <p:ext uri="{BB962C8B-B14F-4D97-AF65-F5344CB8AC3E}">
        <p14:creationId xmlns:p14="http://schemas.microsoft.com/office/powerpoint/2010/main" val="1258617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were some of the other things that happened to Elijah, and what lessons can we draw from them for ourselves? </a:t>
            </a:r>
            <a:br>
              <a:rPr lang="en-US" sz="1200" b="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1 Kings 17:17–22; 18:23–39, 45.</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10</a:t>
            </a:fld>
            <a:endParaRPr lang="en-US"/>
          </a:p>
        </p:txBody>
      </p:sp>
    </p:spTree>
    <p:extLst>
      <p:ext uri="{BB962C8B-B14F-4D97-AF65-F5344CB8AC3E}">
        <p14:creationId xmlns:p14="http://schemas.microsoft.com/office/powerpoint/2010/main" val="241628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God used Elijah to resurrect the widow’s son. What a test of faith, and what a vindication of God’s power over life and death! Next, the test at Mount Carmel was an irrefutable and spectacular demonstration of God’s power. Finally, heavy rain after a three-year drought was another manifestation of God’s involvement in human affairs. Elijah’s life was full of direct and divine intervention. It’s hard to imagine how anyone, after all that, could not fully trust in the Lord; yet, not long after all that, Elijah was overcome by discouragement.</a:t>
            </a: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11</a:t>
            </a:fld>
            <a:endParaRPr lang="en-US"/>
          </a:p>
        </p:txBody>
      </p:sp>
    </p:spTree>
    <p:extLst>
      <p:ext uri="{BB962C8B-B14F-4D97-AF65-F5344CB8AC3E}">
        <p14:creationId xmlns:p14="http://schemas.microsoft.com/office/powerpoint/2010/main" val="917199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093" y="318009"/>
            <a:ext cx="3970733" cy="2978050"/>
          </a:xfrm>
        </p:spPr>
      </p:sp>
      <p:sp>
        <p:nvSpPr>
          <p:cNvPr id="3" name="Notes Placeholder 2"/>
          <p:cNvSpPr>
            <a:spLocks noGrp="1"/>
          </p:cNvSpPr>
          <p:nvPr>
            <p:ph type="body" idx="1"/>
          </p:nvPr>
        </p:nvSpPr>
        <p:spPr>
          <a:xfrm>
            <a:off x="685800" y="3340860"/>
            <a:ext cx="5486400" cy="4114800"/>
          </a:xfrm>
        </p:spPr>
        <p:txBody>
          <a:bodyPr/>
          <a:lstStyle/>
          <a:p>
            <a:r>
              <a:rPr lang="en-US" sz="1200" b="1" kern="1200" dirty="0" smtClean="0">
                <a:solidFill>
                  <a:schemeClr val="tx1"/>
                </a:solidFill>
                <a:effectLst/>
                <a:latin typeface="+mn-lt"/>
                <a:ea typeface="+mn-ea"/>
                <a:cs typeface="+mn-cs"/>
              </a:rPr>
              <a:t>Are success and achievement bringing you stress? A long series of exhilarating events (even positive ones) may add much weight to your load. At the same time, why must we be careful not to be too self-satisfied during good times?</a:t>
            </a:r>
          </a:p>
          <a:p>
            <a:endParaRPr lang="en-US" b="1" dirty="0"/>
          </a:p>
          <a:p>
            <a:r>
              <a:rPr lang="en-US" b="1" cap="all" dirty="0"/>
              <a:t>Bitter Life Events </a:t>
            </a:r>
            <a:endParaRPr lang="en-US" dirty="0"/>
          </a:p>
          <a:p>
            <a:r>
              <a:rPr lang="en-US" dirty="0"/>
              <a:t>Read 1 Kings 18:40. Whether or not Elijah took part himself in the killing of hundreds of people, he was clearly in charge of the operation, and that must have been an emotionally devastating experience. This act was permitted by God as the only way to eradicate the idolatry, which included the sacrifice of children </a:t>
            </a:r>
            <a:r>
              <a:rPr lang="en-US" i="1" dirty="0"/>
              <a:t>(Jer. 19:5). </a:t>
            </a:r>
            <a:r>
              <a:rPr lang="en-US" dirty="0"/>
              <a:t>Nevertheless, it surely must have taken an emotional toll on the prophet.</a:t>
            </a:r>
          </a:p>
          <a:p>
            <a:r>
              <a:rPr lang="en-US" dirty="0"/>
              <a:t> </a:t>
            </a:r>
          </a:p>
          <a:p>
            <a:r>
              <a:rPr lang="en-US" b="1" dirty="0"/>
              <a:t>On top of the stress of that ordeal, what else did Elijah face? </a:t>
            </a:r>
            <a:r>
              <a:rPr lang="en-US" i="1" dirty="0"/>
              <a:t>1 Kings 19:1, 2.</a:t>
            </a:r>
            <a:endParaRPr lang="en-US" dirty="0"/>
          </a:p>
          <a:p>
            <a:r>
              <a:rPr lang="en-US" dirty="0"/>
              <a:t> </a:t>
            </a:r>
          </a:p>
          <a:p>
            <a:r>
              <a:rPr lang="en-US" dirty="0"/>
              <a:t>From the beginning of Ahab’s reign, the wicked queen had been adamant that her husband should “serve Baal and worship him” </a:t>
            </a:r>
            <a:r>
              <a:rPr lang="en-US" i="1" dirty="0"/>
              <a:t>(1 Kings 16:31, NIV). </a:t>
            </a:r>
            <a:r>
              <a:rPr lang="en-US" dirty="0"/>
              <a:t>As a result, all of Israel had fallen into idolatrous practices. Jezebel was instrumental in restoring the worship of Ashtoreth, one of the vilest and most degrading forms of Canaanite idolatry. Now, with the death of all the priests, Jezebel felt impatient and enraged. </a:t>
            </a:r>
          </a:p>
          <a:p>
            <a:r>
              <a:rPr lang="en-US" dirty="0"/>
              <a:t> </a:t>
            </a:r>
          </a:p>
          <a:p>
            <a:r>
              <a:rPr lang="en-US" b="1" dirty="0"/>
              <a:t>How did Elijah react to the message brought from Jezebel? </a:t>
            </a:r>
            <a:r>
              <a:rPr lang="en-US" i="1" dirty="0"/>
              <a:t>1 Kings 19:3, 4.</a:t>
            </a:r>
            <a:endParaRPr lang="en-US" dirty="0"/>
          </a:p>
          <a:p>
            <a:r>
              <a:rPr lang="en-US" i="1" dirty="0"/>
              <a:t> </a:t>
            </a:r>
            <a:endParaRPr lang="en-US" dirty="0"/>
          </a:p>
          <a:p>
            <a:r>
              <a:rPr lang="en-US" dirty="0"/>
              <a:t>How could this man of God, after having witnessed a series of wonderful miracles, be in such a state of despair? How did he reach the point of asking God to take his life? After all, look at the miracles he had seen and even had been involved in!</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12</a:t>
            </a:fld>
            <a:endParaRPr lang="en-US"/>
          </a:p>
        </p:txBody>
      </p:sp>
    </p:spTree>
    <p:extLst>
      <p:ext uri="{BB962C8B-B14F-4D97-AF65-F5344CB8AC3E}">
        <p14:creationId xmlns:p14="http://schemas.microsoft.com/office/powerpoint/2010/main" val="2882208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1597" y="384952"/>
            <a:ext cx="3034886" cy="2276165"/>
          </a:xfrm>
        </p:spPr>
      </p:sp>
      <p:sp>
        <p:nvSpPr>
          <p:cNvPr id="3" name="Notes Placeholder 2"/>
          <p:cNvSpPr>
            <a:spLocks noGrp="1"/>
          </p:cNvSpPr>
          <p:nvPr>
            <p:ph type="body" idx="1"/>
          </p:nvPr>
        </p:nvSpPr>
        <p:spPr>
          <a:xfrm>
            <a:off x="685800" y="2789463"/>
            <a:ext cx="5486400" cy="4114800"/>
          </a:xfrm>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“Satan has taken advantage of the weakness of humanity. And he will still work in the same way. Whenever one is encompassed with clouds, perplexed by circumstances, or afflicted by poverty or distress, Satan is at hand to tempt and annoy. He attacks our weak points of character. He seeks to shake our confidence in God, who suffers such a condition of things to exist.”—Ellen G. White, </a:t>
            </a:r>
            <a:r>
              <a:rPr lang="en-US" sz="1200" i="1" kern="1200" dirty="0" smtClean="0">
                <a:solidFill>
                  <a:schemeClr val="tx1"/>
                </a:solidFill>
                <a:effectLst/>
                <a:latin typeface="+mn-lt"/>
                <a:ea typeface="+mn-ea"/>
                <a:cs typeface="+mn-cs"/>
              </a:rPr>
              <a:t>The Desire of Ages, </a:t>
            </a:r>
            <a:r>
              <a:rPr lang="en-US" sz="1200" kern="1200" dirty="0" smtClean="0">
                <a:solidFill>
                  <a:schemeClr val="tx1"/>
                </a:solidFill>
                <a:effectLst/>
                <a:latin typeface="+mn-lt"/>
                <a:ea typeface="+mn-ea"/>
                <a:cs typeface="+mn-cs"/>
              </a:rPr>
              <a:t>p. 120.</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13</a:t>
            </a:fld>
            <a:endParaRPr lang="en-US"/>
          </a:p>
        </p:txBody>
      </p:sp>
    </p:spTree>
    <p:extLst>
      <p:ext uri="{BB962C8B-B14F-4D97-AF65-F5344CB8AC3E}">
        <p14:creationId xmlns:p14="http://schemas.microsoft.com/office/powerpoint/2010/main" val="3636548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How often have you done the same thing: forgetting the incredible way the Lord has worked for you in the past? Why is it so important, especially during times of despair and stress, to cling to the memories of how God has worked in your life in the past? Why do we so easily forget what the Lord has done for us? How can praise and worship help you through difficult times?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14</a:t>
            </a:fld>
            <a:endParaRPr lang="en-US"/>
          </a:p>
        </p:txBody>
      </p:sp>
    </p:spTree>
    <p:extLst>
      <p:ext uri="{BB962C8B-B14F-4D97-AF65-F5344CB8AC3E}">
        <p14:creationId xmlns:p14="http://schemas.microsoft.com/office/powerpoint/2010/main" val="1269032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God’s</a:t>
            </a:r>
            <a:r>
              <a:rPr lang="en-US" sz="1200" b="1" kern="1200" dirty="0" smtClean="0">
                <a:solidFill>
                  <a:schemeClr val="tx1"/>
                </a:solidFill>
                <a:effectLst/>
                <a:latin typeface="+mn-lt"/>
                <a:ea typeface="+mn-ea"/>
                <a:cs typeface="+mn-cs"/>
              </a:rPr>
              <a:t> </a:t>
            </a:r>
            <a:r>
              <a:rPr lang="en-US" sz="1200" b="1" kern="1200" cap="all" dirty="0" smtClean="0">
                <a:solidFill>
                  <a:schemeClr val="tx1"/>
                </a:solidFill>
                <a:effectLst/>
                <a:latin typeface="+mn-lt"/>
                <a:ea typeface="+mn-ea"/>
                <a:cs typeface="+mn-cs"/>
              </a:rPr>
              <a:t>Therapy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1 Kings 19:5–9. What were the simple remedies provided for Elijah during this stressful time in his life?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 can we take from this for ourselves? How are our physical actions impacting, either for good or for bad, our mental attitude?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15</a:t>
            </a:fld>
            <a:endParaRPr lang="en-US"/>
          </a:p>
        </p:txBody>
      </p:sp>
    </p:spTree>
    <p:extLst>
      <p:ext uri="{BB962C8B-B14F-4D97-AF65-F5344CB8AC3E}">
        <p14:creationId xmlns:p14="http://schemas.microsoft.com/office/powerpoint/2010/main" val="1479675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535" y="701778"/>
            <a:ext cx="4261073" cy="3195805"/>
          </a:xfrm>
        </p:spPr>
      </p:sp>
      <p:sp>
        <p:nvSpPr>
          <p:cNvPr id="3" name="Notes Placeholder 2"/>
          <p:cNvSpPr>
            <a:spLocks noGrp="1"/>
          </p:cNvSpPr>
          <p:nvPr>
            <p:ph type="body" idx="1"/>
          </p:nvPr>
        </p:nvSpPr>
        <p:spPr>
          <a:xfrm>
            <a:off x="685800" y="3942384"/>
            <a:ext cx="5486400" cy="4114800"/>
          </a:xfrm>
        </p:spPr>
        <p:txBody>
          <a:bodyPr/>
          <a:lstStyle/>
          <a:p>
            <a:r>
              <a:rPr lang="en-US" sz="1200" kern="1200" dirty="0" smtClean="0">
                <a:solidFill>
                  <a:schemeClr val="tx1"/>
                </a:solidFill>
                <a:effectLst/>
                <a:latin typeface="+mn-lt"/>
                <a:ea typeface="+mn-ea"/>
                <a:cs typeface="+mn-cs"/>
              </a:rPr>
              <a:t>Proper sleep, exercise, and a healthy diet often are prescribed to combat psychological stress.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common treatment for mood disorders is called activity scheduling.</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consists of developing a rigid timetable that contains pleasant and purposeful activities that will force a depressed person to organize, anticipate, and carry out events. Such a regimen helps the person fill time positively and avoid self-pity. Physical exercise often is included in the activities, because it helps produce endorphins, </a:t>
            </a:r>
            <a:r>
              <a:rPr lang="en-US" sz="1200" kern="1200" dirty="0" err="1" smtClean="0">
                <a:solidFill>
                  <a:schemeClr val="tx1"/>
                </a:solidFill>
                <a:effectLst/>
                <a:latin typeface="+mn-lt"/>
                <a:ea typeface="+mn-ea"/>
                <a:cs typeface="+mn-cs"/>
              </a:rPr>
              <a:t>morphinelike</a:t>
            </a:r>
            <a:r>
              <a:rPr lang="en-US" sz="1200" kern="1200" dirty="0" smtClean="0">
                <a:solidFill>
                  <a:schemeClr val="tx1"/>
                </a:solidFill>
                <a:effectLst/>
                <a:latin typeface="+mn-lt"/>
                <a:ea typeface="+mn-ea"/>
                <a:cs typeface="+mn-cs"/>
              </a:rPr>
              <a:t> natural chemicals that enhance mood and at least temporarily relieve depression.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 heavenly guidance Elijah was led into the steps that would restore his normal mental health. As with Elijah, we need to be open to divine leading. As soon as Elijah sat down under the broom tree, he prayed. Yes, it was the wrong kind of prayer (asking God to take his life), but at least it was a prayer, a desire for God to take charge.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Over time Elijah overcame his terrible discouragement, and God still was able to use him </a:t>
            </a:r>
            <a:r>
              <a:rPr lang="en-US" sz="1200" i="1" kern="1200" dirty="0" smtClean="0">
                <a:solidFill>
                  <a:schemeClr val="tx1"/>
                </a:solidFill>
                <a:effectLst/>
                <a:latin typeface="+mn-lt"/>
                <a:ea typeface="+mn-ea"/>
                <a:cs typeface="+mn-cs"/>
              </a:rPr>
              <a:t>(see 1 Kings 19:15, 16; 2 Kings 2:7–11). </a:t>
            </a:r>
            <a:r>
              <a:rPr lang="en-US" sz="1200" kern="1200" dirty="0" smtClean="0">
                <a:solidFill>
                  <a:schemeClr val="tx1"/>
                </a:solidFill>
                <a:effectLst/>
                <a:latin typeface="+mn-lt"/>
                <a:ea typeface="+mn-ea"/>
                <a:cs typeface="+mn-cs"/>
              </a:rPr>
              <a:t>Before being taken up to heaven in a whirlwind, Elijah was given the great privilege of anointing his successor, and of witnessing the waters of the Jordan River separate, thus permitting him and Elisha to cross the river on dry ground.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Elijah was taken to heaven, without dying. Kind of an ironic “end” for a man who, not much earlier, was asking God to take his life!</a:t>
            </a: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16</a:t>
            </a:fld>
            <a:endParaRPr lang="en-US"/>
          </a:p>
        </p:txBody>
      </p:sp>
    </p:spTree>
    <p:extLst>
      <p:ext uri="{BB962C8B-B14F-4D97-AF65-F5344CB8AC3E}">
        <p14:creationId xmlns:p14="http://schemas.microsoft.com/office/powerpoint/2010/main" val="3600266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are we missing out on if we pray only in times of discouragement and despair? How can you learn to live more consistently in an attitude of constant prayer?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r>
              <a:rPr lang="en-US"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cap="all" dirty="0" smtClean="0">
                <a:solidFill>
                  <a:schemeClr val="tx1"/>
                </a:solidFill>
                <a:effectLst/>
                <a:latin typeface="+mn-lt"/>
                <a:ea typeface="+mn-ea"/>
                <a:cs typeface="+mn-cs"/>
              </a:rPr>
              <a:t>Jesus’ Method to Manage Stress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the blossoming of cell phones in the mid-1990s, a veteran Adventist minister said: “I will never have one! As I visit churches and listen to people’s problems, I get weary and distressed. But when I return to my car, I find refuge. If I had a cell phone, I wouldn’t find rest even in my car.</a:t>
            </a:r>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17</a:t>
            </a:fld>
            <a:endParaRPr lang="en-US"/>
          </a:p>
        </p:txBody>
      </p:sp>
    </p:spTree>
    <p:extLst>
      <p:ext uri="{BB962C8B-B14F-4D97-AF65-F5344CB8AC3E}">
        <p14:creationId xmlns:p14="http://schemas.microsoft.com/office/powerpoint/2010/main" val="1982986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Every follower of Christ needs a quiet hiding place to find calm, to pray, and to listen to God through His Written Word.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Mark 6:31. What lesson can we take from this for ourselves? How often do you do this for yourself, or do you always have an excuse?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Speaking of Jesus, Ellen G. White wrote: “His hours of happiness were found when alone with nature and with God. Whenever it was His privilege, He turned aside from the scene of His labor, to go into the fields, to meditate in the green valleys, to hold communion with God on the mountainside or amid the trees of the forest. The early morning often found Him in some secluded place, meditating, searching the Scriptures, or in prayer. From these quiet hours He would return to His home to take up His duties again, and to give an example of patient toil.”</a:t>
            </a:r>
            <a:r>
              <a:rPr lang="en-US" sz="1200" i="1" kern="1200" dirty="0" smtClean="0">
                <a:solidFill>
                  <a:schemeClr val="tx1"/>
                </a:solidFill>
                <a:effectLst/>
                <a:latin typeface="+mn-lt"/>
                <a:ea typeface="+mn-ea"/>
                <a:cs typeface="+mn-cs"/>
              </a:rPr>
              <a:t>—The Desire of Ages, </a:t>
            </a:r>
            <a:r>
              <a:rPr lang="en-US" sz="1200" kern="1200" dirty="0" smtClean="0">
                <a:solidFill>
                  <a:schemeClr val="tx1"/>
                </a:solidFill>
                <a:effectLst/>
                <a:latin typeface="+mn-lt"/>
                <a:ea typeface="+mn-ea"/>
                <a:cs typeface="+mn-cs"/>
              </a:rPr>
              <a:t>p. 90</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What other sanctuary did Jesus have? </a:t>
            </a:r>
            <a:r>
              <a:rPr lang="en-US" sz="1200" i="1" kern="1200" dirty="0" smtClean="0">
                <a:solidFill>
                  <a:schemeClr val="tx1"/>
                </a:solidFill>
                <a:effectLst/>
                <a:latin typeface="+mn-lt"/>
                <a:ea typeface="+mn-ea"/>
                <a:cs typeface="+mn-cs"/>
              </a:rPr>
              <a:t>Matt. 21:17; Mark 11:11.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18</a:t>
            </a:fld>
            <a:endParaRPr lang="en-US"/>
          </a:p>
        </p:txBody>
      </p:sp>
    </p:spTree>
    <p:extLst>
      <p:ext uri="{BB962C8B-B14F-4D97-AF65-F5344CB8AC3E}">
        <p14:creationId xmlns:p14="http://schemas.microsoft.com/office/powerpoint/2010/main" val="652728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People may be a source either of distress or of peace. Jesus found peace with friends who brought comfort and affection to His life. This He found at the house of Lazarus, Martha, and Mary. “His heart was knit by a strong bond of affection to the family at Bethany. . . . Often, when weary, thirsting for human fellowship, He had been glad to escape to this peaceful household. . . . Our </a:t>
            </a:r>
            <a:r>
              <a:rPr lang="en-US" sz="1200" kern="1200" dirty="0" err="1" smtClean="0">
                <a:solidFill>
                  <a:schemeClr val="tx1"/>
                </a:solidFill>
                <a:effectLst/>
                <a:latin typeface="+mn-lt"/>
                <a:ea typeface="+mn-ea"/>
                <a:cs typeface="+mn-cs"/>
              </a:rPr>
              <a:t>Saviour</a:t>
            </a:r>
            <a:r>
              <a:rPr lang="en-US" sz="1200" kern="1200" dirty="0" smtClean="0">
                <a:solidFill>
                  <a:schemeClr val="tx1"/>
                </a:solidFill>
                <a:effectLst/>
                <a:latin typeface="+mn-lt"/>
                <a:ea typeface="+mn-ea"/>
                <a:cs typeface="+mn-cs"/>
              </a:rPr>
              <a:t> appreciated a quiet home and interested listeners. He longed for human tenderness, courtesy, and affection.”—Ellen G. White, </a:t>
            </a:r>
            <a:r>
              <a:rPr lang="en-US" sz="1200" i="1" kern="1200" dirty="0" smtClean="0">
                <a:solidFill>
                  <a:schemeClr val="tx1"/>
                </a:solidFill>
                <a:effectLst/>
                <a:latin typeface="+mn-lt"/>
                <a:ea typeface="+mn-ea"/>
                <a:cs typeface="+mn-cs"/>
              </a:rPr>
              <a:t>The Desire of Ages,</a:t>
            </a:r>
            <a:r>
              <a:rPr lang="en-US" sz="1200" kern="1200" dirty="0" smtClean="0">
                <a:solidFill>
                  <a:schemeClr val="tx1"/>
                </a:solidFill>
                <a:effectLst/>
                <a:latin typeface="+mn-lt"/>
                <a:ea typeface="+mn-ea"/>
                <a:cs typeface="+mn-cs"/>
              </a:rPr>
              <a:t> p. 524.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How can you apply Jesus’ stress management method to your life?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19</a:t>
            </a:fld>
            <a:endParaRPr lang="en-US"/>
          </a:p>
        </p:txBody>
      </p:sp>
    </p:spTree>
    <p:extLst>
      <p:ext uri="{BB962C8B-B14F-4D97-AF65-F5344CB8AC3E}">
        <p14:creationId xmlns:p14="http://schemas.microsoft.com/office/powerpoint/2010/main" val="321924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Lesson 3</a:t>
            </a:r>
            <a:endParaRPr lang="en-US" sz="1200" kern="1200" dirty="0" smtClean="0">
              <a:solidFill>
                <a:schemeClr val="tx1"/>
              </a:solidFill>
              <a:effectLst/>
              <a:latin typeface="+mn-lt"/>
              <a:ea typeface="+mn-ea"/>
              <a:cs typeface="+mn-cs"/>
            </a:endParaRPr>
          </a:p>
          <a:p>
            <a:r>
              <a:rPr lang="en-US" sz="1200" kern="1200" cap="all" dirty="0" smtClean="0">
                <a:solidFill>
                  <a:schemeClr val="tx1"/>
                </a:solidFill>
                <a:effectLst/>
                <a:latin typeface="+mn-lt"/>
                <a:ea typeface="+mn-ea"/>
                <a:cs typeface="+mn-cs"/>
              </a:rPr>
              <a:t>Stress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for This Week’s Study:</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1 Kings 17:2–4, 15, 16; 19:1, 2; Mark 6:31–34; Gal. 6:2</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2</a:t>
            </a:fld>
            <a:endParaRPr lang="en-US"/>
          </a:p>
        </p:txBody>
      </p:sp>
    </p:spTree>
    <p:extLst>
      <p:ext uri="{BB962C8B-B14F-4D97-AF65-F5344CB8AC3E}">
        <p14:creationId xmlns:p14="http://schemas.microsoft.com/office/powerpoint/2010/main" val="3172444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Bringing Relief to Others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 are the specific features about Jesus’ behavior that Peter used to describe his Master? </a:t>
            </a:r>
            <a:r>
              <a:rPr lang="en-US" sz="1200" i="1" kern="1200" dirty="0" smtClean="0">
                <a:solidFill>
                  <a:schemeClr val="tx1"/>
                </a:solidFill>
                <a:effectLst/>
                <a:latin typeface="+mn-lt"/>
                <a:ea typeface="+mn-ea"/>
                <a:cs typeface="+mn-cs"/>
              </a:rPr>
              <a:t>Acts 10:38.</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20</a:t>
            </a:fld>
            <a:endParaRPr lang="en-US"/>
          </a:p>
        </p:txBody>
      </p:sp>
    </p:spTree>
    <p:extLst>
      <p:ext uri="{BB962C8B-B14F-4D97-AF65-F5344CB8AC3E}">
        <p14:creationId xmlns:p14="http://schemas.microsoft.com/office/powerpoint/2010/main" val="2461501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Jesus’ style fundamentally was selfless. He utilized all His energy to serve others, to bring them relief through His kind words and healing power. Jesus never used His divine powers to benefit Himself. This must have made such an impression on Peter that his description of the Savior was of someone who “went around doing good and healing all who were under the power of the devil” </a:t>
            </a:r>
            <a:r>
              <a:rPr lang="en-US" sz="1200" i="1" kern="1200" dirty="0" smtClean="0">
                <a:solidFill>
                  <a:schemeClr val="tx1"/>
                </a:solidFill>
                <a:effectLst/>
                <a:latin typeface="+mn-lt"/>
                <a:ea typeface="+mn-ea"/>
                <a:cs typeface="+mn-cs"/>
              </a:rPr>
              <a:t>(vs. 38, NIV).</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21</a:t>
            </a:fld>
            <a:endParaRPr lang="en-US"/>
          </a:p>
        </p:txBody>
      </p:sp>
    </p:spTree>
    <p:extLst>
      <p:ext uri="{BB962C8B-B14F-4D97-AF65-F5344CB8AC3E}">
        <p14:creationId xmlns:p14="http://schemas.microsoft.com/office/powerpoint/2010/main" val="3988157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4346" y="618233"/>
            <a:ext cx="3681828" cy="2761371"/>
          </a:xfrm>
        </p:spPr>
      </p:sp>
      <p:sp>
        <p:nvSpPr>
          <p:cNvPr id="3" name="Notes Placeholder 2"/>
          <p:cNvSpPr>
            <a:spLocks noGrp="1"/>
          </p:cNvSpPr>
          <p:nvPr>
            <p:ph type="body" idx="1"/>
          </p:nvPr>
        </p:nvSpPr>
        <p:spPr>
          <a:xfrm>
            <a:off x="685800" y="3624913"/>
            <a:ext cx="5486400" cy="4114800"/>
          </a:xfrm>
        </p:spPr>
        <p:txBody>
          <a:bodyPr/>
          <a:lstStyle/>
          <a:p>
            <a:r>
              <a:rPr lang="en-US" sz="1200" kern="1200" dirty="0" smtClean="0">
                <a:solidFill>
                  <a:schemeClr val="tx1"/>
                </a:solidFill>
                <a:effectLst/>
                <a:latin typeface="+mn-lt"/>
                <a:ea typeface="+mn-ea"/>
                <a:cs typeface="+mn-cs"/>
              </a:rPr>
              <a:t>In the majority of cases, the pressure brought about by work, relationships, money, etc., is self-centered. Focusing on others (rather than oneself) is a good way to remove personal pressure. People who engage in volunteer work, community projects, etc., report greater feelings of well-being and satisfaction than people who do not.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Galatians 6:2, Philippians 2:4, and John 15:13. What message is there for us?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John D. Rockefeller (1839–1937) provided an example of how to survive stress by moving the focus from oneself to others. By 1879 his company, Standard Oil, handled about 90 percent of the refining in the United States. By the age of 50 he was the richest man alive. But in 1891 he had a nervous breakdown and was near death. However, he recovered from his illness in just a few months. How?</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Along with practicing habits of a simple diet, rest, and exercise, he decided to give away his fortune and spent the remaining 40 years of his life as a philanthropist. Early in the twentieth century his personal fortune peaked at nearly $900 million. At the time of his death his estate was valued at $26 million. His donations did a lot of good in the world. And, he had extended his own life by nearly another 50 years, living in contentment to the age of 97. </a:t>
            </a: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22</a:t>
            </a:fld>
            <a:endParaRPr lang="en-US"/>
          </a:p>
        </p:txBody>
      </p:sp>
    </p:spTree>
    <p:extLst>
      <p:ext uri="{BB962C8B-B14F-4D97-AF65-F5344CB8AC3E}">
        <p14:creationId xmlns:p14="http://schemas.microsoft.com/office/powerpoint/2010/main" val="2216741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3019"/>
            <a:ext cx="5486400" cy="4114800"/>
          </a:xfrm>
        </p:spPr>
        <p:txBody>
          <a:bodyPr/>
          <a:lstStyle/>
          <a:p>
            <a:r>
              <a:rPr lang="en-US" sz="1200" b="1" kern="1200" dirty="0" smtClean="0">
                <a:solidFill>
                  <a:schemeClr val="tx1"/>
                </a:solidFill>
                <a:effectLst/>
                <a:latin typeface="+mn-lt"/>
                <a:ea typeface="+mn-ea"/>
                <a:cs typeface="+mn-cs"/>
              </a:rPr>
              <a:t>What has been your own experience with the blessings that come from serving others? Why not make a concentrated and prayerful effort to do more?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cap="all" dirty="0" smtClean="0">
                <a:solidFill>
                  <a:schemeClr val="tx1"/>
                </a:solidFill>
                <a:effectLst/>
                <a:latin typeface="+mn-lt"/>
                <a:ea typeface="+mn-ea"/>
                <a:cs typeface="+mn-cs"/>
              </a:rPr>
              <a:t>Further Study: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“Utterly wearied, he [Elijah] sat down to rest under a juniper tree. And sitting there, he requested for himself that he might die. . . . A fugitive, far from the dwelling places of men, his spirits crushed by bitter disappointment, he desired never again to look upon the face of man. . . . Into the experience of all there come times of keen disappointment and utter discouragement—days when sorrow is the portion, and it is hard to believe that God is still the kind benefactor of His earthborn children; days when troubles harass the soul, till death seems preferable to life. It is then that many lose their hold on God and are brought into the slavery of doubt, the bondage of unbelief. Could we at such times discern with spiritual insight the meaning of God’s providences we should see angels seeking to save us from ourselves, striving to plant our feet upon a foundation more firm than the everlasting hills, and new faith, new life, would spring into being.”—Ellen G. White, </a:t>
            </a:r>
            <a:r>
              <a:rPr lang="en-US" sz="1200" i="1" kern="1200" dirty="0" smtClean="0">
                <a:solidFill>
                  <a:schemeClr val="tx1"/>
                </a:solidFill>
                <a:effectLst/>
                <a:latin typeface="+mn-lt"/>
                <a:ea typeface="+mn-ea"/>
                <a:cs typeface="+mn-cs"/>
              </a:rPr>
              <a:t>Prophets and Kings, </a:t>
            </a:r>
            <a:r>
              <a:rPr lang="en-US" sz="1200" kern="1200" dirty="0" smtClean="0">
                <a:solidFill>
                  <a:schemeClr val="tx1"/>
                </a:solidFill>
                <a:effectLst/>
                <a:latin typeface="+mn-lt"/>
                <a:ea typeface="+mn-ea"/>
                <a:cs typeface="+mn-cs"/>
              </a:rPr>
              <a:t>p. 162. </a:t>
            </a:r>
          </a:p>
          <a:p>
            <a:r>
              <a:rPr lang="en-US" sz="1200" kern="1200" dirty="0" smtClean="0">
                <a:solidFill>
                  <a:schemeClr val="tx1"/>
                </a:solidFill>
                <a:effectLst/>
                <a:latin typeface="+mn-lt"/>
                <a:ea typeface="+mn-ea"/>
                <a:cs typeface="+mn-cs"/>
              </a:rPr>
              <a:t> </a:t>
            </a:r>
          </a:p>
          <a:p>
            <a:r>
              <a:rPr lang="en-US" sz="1200" b="1" kern="1200" cap="all" dirty="0" smtClean="0">
                <a:solidFill>
                  <a:schemeClr val="tx1"/>
                </a:solidFill>
                <a:effectLst/>
                <a:latin typeface="+mn-lt"/>
                <a:ea typeface="+mn-ea"/>
                <a:cs typeface="+mn-cs"/>
              </a:rPr>
              <a:t>Discussion Questions: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What is it about helping others that makes us feel better? Why is that so often the case? At the same time, why is it so hard to give of ourselves to others? How can we learn to be more willing to die to self in order to serve the needs of those around us?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23</a:t>
            </a:fld>
            <a:endParaRPr lang="en-US"/>
          </a:p>
        </p:txBody>
      </p:sp>
    </p:spTree>
    <p:extLst>
      <p:ext uri="{BB962C8B-B14F-4D97-AF65-F5344CB8AC3E}">
        <p14:creationId xmlns:p14="http://schemas.microsoft.com/office/powerpoint/2010/main" val="826280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kern="1200" dirty="0" smtClean="0">
                <a:solidFill>
                  <a:schemeClr val="tx1"/>
                </a:solidFill>
                <a:effectLst/>
                <a:latin typeface="+mn-lt"/>
                <a:ea typeface="+mn-ea"/>
                <a:cs typeface="+mn-cs"/>
              </a:rPr>
              <a:t>Take a good look at your own health habits. What are you eating and drinking? What kind of exercise program are you on? How much leisure time do you have? What changes can you make that could help you feel better emotionally as well as physically?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24</a:t>
            </a:fld>
            <a:endParaRPr lang="en-US"/>
          </a:p>
        </p:txBody>
      </p:sp>
    </p:spTree>
    <p:extLst>
      <p:ext uri="{BB962C8B-B14F-4D97-AF65-F5344CB8AC3E}">
        <p14:creationId xmlns:p14="http://schemas.microsoft.com/office/powerpoint/2010/main" val="35872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kern="1200" dirty="0" smtClean="0">
                <a:solidFill>
                  <a:schemeClr val="tx1"/>
                </a:solidFill>
                <a:effectLst/>
                <a:latin typeface="+mn-lt"/>
                <a:ea typeface="+mn-ea"/>
                <a:cs typeface="+mn-cs"/>
              </a:rPr>
              <a:t>Though in some cases people have very serious psychological needs that must be professionally addressed, many times a change in lifestyle habits can make a big difference in how we feel.</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How much “spare” time do you have? What do you do with that time? How could you better utilize that time to enhance your relationship with God?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25</a:t>
            </a:fld>
            <a:endParaRPr lang="en-US"/>
          </a:p>
        </p:txBody>
      </p:sp>
    </p:spTree>
    <p:extLst>
      <p:ext uri="{BB962C8B-B14F-4D97-AF65-F5344CB8AC3E}">
        <p14:creationId xmlns:p14="http://schemas.microsoft.com/office/powerpoint/2010/main" val="3105969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1" dirty="0" smtClean="0">
                <a:solidFill>
                  <a:srgbClr val="000000"/>
                </a:solidFill>
                <a:latin typeface="Adobe Caslon Pro"/>
                <a:cs typeface="Adobe Caslon Pro"/>
              </a:rPr>
              <a:t>Healing Promise</a:t>
            </a:r>
          </a:p>
          <a:p>
            <a:pPr marL="0" indent="0" algn="l">
              <a:buNone/>
            </a:pPr>
            <a:endParaRPr lang="en-US" sz="1200" b="1" dirty="0" smtClean="0">
              <a:solidFill>
                <a:srgbClr val="000000"/>
              </a:solidFill>
              <a:latin typeface="Adobe Caslon Pro"/>
              <a:cs typeface="Adobe Caslon Pro"/>
            </a:endParaRPr>
          </a:p>
          <a:p>
            <a:pPr marL="0" indent="0" algn="ctr">
              <a:buNone/>
            </a:pPr>
            <a:r>
              <a:rPr lang="en-US" sz="1200" b="1" dirty="0" smtClean="0">
                <a:solidFill>
                  <a:srgbClr val="000000"/>
                </a:solidFill>
                <a:latin typeface="Adobe Caslon Pro"/>
                <a:cs typeface="Adobe Caslon Pro"/>
              </a:rPr>
              <a:t>“ Come to me, all you who are weary and burdened, and I will give you rest.” </a:t>
            </a:r>
          </a:p>
          <a:p>
            <a:pPr marL="0" indent="0" algn="ctr">
              <a:buNone/>
            </a:pPr>
            <a:r>
              <a:rPr lang="en-US" i="1" dirty="0" smtClean="0">
                <a:solidFill>
                  <a:srgbClr val="000000"/>
                </a:solidFill>
                <a:latin typeface="Adobe Caslon Pro"/>
                <a:cs typeface="Adobe Caslon Pro"/>
              </a:rPr>
              <a:t>(Matthew 11:28, NIV).</a:t>
            </a:r>
            <a:endParaRPr lang="en-US" dirty="0" smtClean="0">
              <a:solidFill>
                <a:srgbClr val="000000"/>
              </a:solidFill>
              <a:latin typeface="Adobe Caslon Pro"/>
              <a:cs typeface="Adobe Caslon Pro"/>
            </a:endParaRP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26</a:t>
            </a:fld>
            <a:endParaRPr lang="en-US"/>
          </a:p>
        </p:txBody>
      </p:sp>
    </p:spTree>
    <p:extLst>
      <p:ext uri="{BB962C8B-B14F-4D97-AF65-F5344CB8AC3E}">
        <p14:creationId xmlns:p14="http://schemas.microsoft.com/office/powerpoint/2010/main" val="310996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“Come to me, all you who are weary and burdened, and I will give you rest” </a:t>
            </a:r>
            <a:r>
              <a:rPr lang="en-US" sz="1200" i="1" kern="1200" dirty="0" smtClean="0">
                <a:solidFill>
                  <a:schemeClr val="tx1"/>
                </a:solidFill>
                <a:effectLst/>
                <a:latin typeface="+mn-lt"/>
                <a:ea typeface="+mn-ea"/>
                <a:cs typeface="+mn-cs"/>
              </a:rPr>
              <a:t>(Matthew 11:28, NIV).</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3</a:t>
            </a:fld>
            <a:endParaRPr lang="en-US"/>
          </a:p>
        </p:txBody>
      </p:sp>
    </p:spTree>
    <p:extLst>
      <p:ext uri="{BB962C8B-B14F-4D97-AF65-F5344CB8AC3E}">
        <p14:creationId xmlns:p14="http://schemas.microsoft.com/office/powerpoint/2010/main" val="3133038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Stress touches everyone. Demands at work, family crises, guilt, uncertainty about the future, dissatisfaction with the past—these all cause stress. All this, along with the general events of life, can put enough pressure on people that it affects their physical and mental health. </a:t>
            </a:r>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4</a:t>
            </a:fld>
            <a:endParaRPr lang="en-US"/>
          </a:p>
        </p:txBody>
      </p:sp>
    </p:spTree>
    <p:extLst>
      <p:ext uri="{BB962C8B-B14F-4D97-AF65-F5344CB8AC3E}">
        <p14:creationId xmlns:p14="http://schemas.microsoft.com/office/powerpoint/2010/main" val="14981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Researchers Thomas H. Holmes and Richard H. </a:t>
            </a:r>
            <a:r>
              <a:rPr lang="en-US" sz="1200" kern="1200" dirty="0" err="1" smtClean="0">
                <a:solidFill>
                  <a:schemeClr val="tx1"/>
                </a:solidFill>
                <a:effectLst/>
                <a:latin typeface="+mn-lt"/>
                <a:ea typeface="+mn-ea"/>
                <a:cs typeface="+mn-cs"/>
              </a:rPr>
              <a:t>Rahe</a:t>
            </a:r>
            <a:r>
              <a:rPr lang="en-US" sz="1200" kern="1200" dirty="0" smtClean="0">
                <a:solidFill>
                  <a:schemeClr val="tx1"/>
                </a:solidFill>
                <a:effectLst/>
                <a:latin typeface="+mn-lt"/>
                <a:ea typeface="+mn-ea"/>
                <a:cs typeface="+mn-cs"/>
              </a:rPr>
              <a:t> developed the social readjustment rating scale, which lists life events with corresponding stress values for each: </a:t>
            </a:r>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5</a:t>
            </a:fld>
            <a:endParaRPr lang="en-US"/>
          </a:p>
        </p:txBody>
      </p:sp>
    </p:spTree>
    <p:extLst>
      <p:ext uri="{BB962C8B-B14F-4D97-AF65-F5344CB8AC3E}">
        <p14:creationId xmlns:p14="http://schemas.microsoft.com/office/powerpoint/2010/main" val="234900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 death of spouse—100;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personal injury or illness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53; change in residence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20; etc.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person accumulating 200 or more points at any given time runs a 50 percent chance of becoming ill; someone accruing 300 or more will reach a point of crisis. </a:t>
            </a:r>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6</a:t>
            </a:fld>
            <a:endParaRPr lang="en-US"/>
          </a:p>
        </p:txBody>
      </p:sp>
    </p:spTree>
    <p:extLst>
      <p:ext uri="{BB962C8B-B14F-4D97-AF65-F5344CB8AC3E}">
        <p14:creationId xmlns:p14="http://schemas.microsoft.com/office/powerpoint/2010/main" val="64729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Moderate amounts of stress are necessary to increase performance, but beyond a point stress becomes a health hazard.</a:t>
            </a: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7</a:t>
            </a:fld>
            <a:endParaRPr lang="en-US"/>
          </a:p>
        </p:txBody>
      </p:sp>
    </p:spTree>
    <p:extLst>
      <p:ext uri="{BB962C8B-B14F-4D97-AF65-F5344CB8AC3E}">
        <p14:creationId xmlns:p14="http://schemas.microsoft.com/office/powerpoint/2010/main" val="2792085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Jesus shows by precept and example that seeking God at a quiet time and place is the best remedy for life’s stresses </a:t>
            </a:r>
            <a:r>
              <a:rPr lang="en-US" sz="1200" i="1" kern="1200" dirty="0" smtClean="0">
                <a:solidFill>
                  <a:schemeClr val="tx1"/>
                </a:solidFill>
                <a:effectLst/>
                <a:latin typeface="+mn-lt"/>
                <a:ea typeface="+mn-ea"/>
                <a:cs typeface="+mn-cs"/>
              </a:rPr>
              <a:t>(Mark 6:31)</a:t>
            </a:r>
            <a:r>
              <a:rPr lang="en-US" sz="1200" kern="1200" dirty="0" smtClean="0">
                <a:solidFill>
                  <a:schemeClr val="tx1"/>
                </a:solidFill>
                <a:effectLst/>
                <a:latin typeface="+mn-lt"/>
                <a:ea typeface="+mn-ea"/>
                <a:cs typeface="+mn-cs"/>
              </a:rPr>
              <a:t>. If we will allow Him to, the Lord will help us deal with the pressures that are an inevitable part of life here.</a:t>
            </a: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8</a:t>
            </a:fld>
            <a:endParaRPr lang="en-US"/>
          </a:p>
        </p:txBody>
      </p:sp>
    </p:spTree>
    <p:extLst>
      <p:ext uri="{BB962C8B-B14F-4D97-AF65-F5344CB8AC3E}">
        <p14:creationId xmlns:p14="http://schemas.microsoft.com/office/powerpoint/2010/main" val="303586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Exciting Life Events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How did God provide for Elijah’s survival during the long drought in Israel? </a:t>
            </a:r>
            <a:r>
              <a:rPr lang="en-US" sz="1200" i="1" kern="1200" dirty="0" smtClean="0">
                <a:solidFill>
                  <a:schemeClr val="tx1"/>
                </a:solidFill>
                <a:effectLst/>
                <a:latin typeface="+mn-lt"/>
                <a:ea typeface="+mn-ea"/>
                <a:cs typeface="+mn-cs"/>
              </a:rPr>
              <a:t>1 Kings 17:2–6, 15, 16.</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midst of a long famine, Elijah must have felt very close to the Lord, who took such personal care of him. First, he had the opportunity to witness ravens (normally nasty birds) come twice a day to feed him. Talk about a miracle! Then he saw endless rations of bread coming from a little oil and meal—enough food to feed three persons for two years. How much more evidence of God’s providential care would anyone need?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Ellen G. White applied the lessons of this story to God’s faithful people in the last days: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saw that our bread and water will be sure at that time, and that we shall not lack or suffer hunger; for God is able to spread a table for us in the wilderness. If necessary He would send ravens to feed us, as He did to feed Elijah.”—</a:t>
            </a:r>
            <a:r>
              <a:rPr lang="en-US" sz="1200" i="1" kern="1200" dirty="0" smtClean="0">
                <a:solidFill>
                  <a:schemeClr val="tx1"/>
                </a:solidFill>
                <a:effectLst/>
                <a:latin typeface="+mn-lt"/>
                <a:ea typeface="+mn-ea"/>
                <a:cs typeface="+mn-cs"/>
              </a:rPr>
              <a:t>Early Writings, </a:t>
            </a:r>
            <a:r>
              <a:rPr lang="en-US" sz="1200" kern="1200" dirty="0" smtClean="0">
                <a:solidFill>
                  <a:schemeClr val="tx1"/>
                </a:solidFill>
                <a:effectLst/>
                <a:latin typeface="+mn-lt"/>
                <a:ea typeface="+mn-ea"/>
                <a:cs typeface="+mn-cs"/>
              </a:rPr>
              <a:t>p. 56.</a:t>
            </a: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t>9</a:t>
            </a:fld>
            <a:endParaRPr lang="en-US"/>
          </a:p>
        </p:txBody>
      </p:sp>
    </p:spTree>
    <p:extLst>
      <p:ext uri="{BB962C8B-B14F-4D97-AF65-F5344CB8AC3E}">
        <p14:creationId xmlns:p14="http://schemas.microsoft.com/office/powerpoint/2010/main" val="3113528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EEB74-EFD8-5D4C-BC57-AA97629943FD}" type="datetimeFigureOut">
              <a:rPr lang="en-US" smtClean="0"/>
              <a:t>3/27/14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7E10D-ED1D-D24B-8FED-BC86B8578CC1}" type="slidenum">
              <a:rPr lang="en-US" smtClean="0"/>
              <a:t>‹#›</a:t>
            </a:fld>
            <a:endParaRPr lang="en-US"/>
          </a:p>
        </p:txBody>
      </p:sp>
    </p:spTree>
    <p:extLst>
      <p:ext uri="{BB962C8B-B14F-4D97-AF65-F5344CB8AC3E}">
        <p14:creationId xmlns:p14="http://schemas.microsoft.com/office/powerpoint/2010/main" val="3468050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EEB74-EFD8-5D4C-BC57-AA97629943FD}" type="datetimeFigureOut">
              <a:rPr lang="en-US" smtClean="0"/>
              <a:t>3/27/14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7E10D-ED1D-D24B-8FED-BC86B8578CC1}" type="slidenum">
              <a:rPr lang="en-US" smtClean="0"/>
              <a:t>‹#›</a:t>
            </a:fld>
            <a:endParaRPr lang="en-US"/>
          </a:p>
        </p:txBody>
      </p:sp>
    </p:spTree>
    <p:extLst>
      <p:ext uri="{BB962C8B-B14F-4D97-AF65-F5344CB8AC3E}">
        <p14:creationId xmlns:p14="http://schemas.microsoft.com/office/powerpoint/2010/main" val="121874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EEB74-EFD8-5D4C-BC57-AA97629943FD}" type="datetimeFigureOut">
              <a:rPr lang="en-US" smtClean="0"/>
              <a:t>3/27/14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7E10D-ED1D-D24B-8FED-BC86B8578CC1}" type="slidenum">
              <a:rPr lang="en-US" smtClean="0"/>
              <a:t>‹#›</a:t>
            </a:fld>
            <a:endParaRPr lang="en-US"/>
          </a:p>
        </p:txBody>
      </p:sp>
    </p:spTree>
    <p:extLst>
      <p:ext uri="{BB962C8B-B14F-4D97-AF65-F5344CB8AC3E}">
        <p14:creationId xmlns:p14="http://schemas.microsoft.com/office/powerpoint/2010/main" val="726991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EEB74-EFD8-5D4C-BC57-AA97629943FD}" type="datetimeFigureOut">
              <a:rPr lang="en-US" smtClean="0"/>
              <a:t>3/27/14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7E10D-ED1D-D24B-8FED-BC86B8578CC1}" type="slidenum">
              <a:rPr lang="en-US" smtClean="0"/>
              <a:t>‹#›</a:t>
            </a:fld>
            <a:endParaRPr lang="en-US"/>
          </a:p>
        </p:txBody>
      </p:sp>
    </p:spTree>
    <p:extLst>
      <p:ext uri="{BB962C8B-B14F-4D97-AF65-F5344CB8AC3E}">
        <p14:creationId xmlns:p14="http://schemas.microsoft.com/office/powerpoint/2010/main" val="351845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EEB74-EFD8-5D4C-BC57-AA97629943FD}" type="datetimeFigureOut">
              <a:rPr lang="en-US" smtClean="0"/>
              <a:t>3/27/14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7E10D-ED1D-D24B-8FED-BC86B8578CC1}" type="slidenum">
              <a:rPr lang="en-US" smtClean="0"/>
              <a:t>‹#›</a:t>
            </a:fld>
            <a:endParaRPr lang="en-US"/>
          </a:p>
        </p:txBody>
      </p:sp>
    </p:spTree>
    <p:extLst>
      <p:ext uri="{BB962C8B-B14F-4D97-AF65-F5344CB8AC3E}">
        <p14:creationId xmlns:p14="http://schemas.microsoft.com/office/powerpoint/2010/main" val="413788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EEB74-EFD8-5D4C-BC57-AA97629943FD}" type="datetimeFigureOut">
              <a:rPr lang="en-US" smtClean="0"/>
              <a:t>3/27/14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7E10D-ED1D-D24B-8FED-BC86B8578CC1}" type="slidenum">
              <a:rPr lang="en-US" smtClean="0"/>
              <a:t>‹#›</a:t>
            </a:fld>
            <a:endParaRPr lang="en-US"/>
          </a:p>
        </p:txBody>
      </p:sp>
    </p:spTree>
    <p:extLst>
      <p:ext uri="{BB962C8B-B14F-4D97-AF65-F5344CB8AC3E}">
        <p14:creationId xmlns:p14="http://schemas.microsoft.com/office/powerpoint/2010/main" val="136753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EEB74-EFD8-5D4C-BC57-AA97629943FD}" type="datetimeFigureOut">
              <a:rPr lang="en-US" smtClean="0"/>
              <a:t>3/27/14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67E10D-ED1D-D24B-8FED-BC86B8578CC1}" type="slidenum">
              <a:rPr lang="en-US" smtClean="0"/>
              <a:t>‹#›</a:t>
            </a:fld>
            <a:endParaRPr lang="en-US"/>
          </a:p>
        </p:txBody>
      </p:sp>
    </p:spTree>
    <p:extLst>
      <p:ext uri="{BB962C8B-B14F-4D97-AF65-F5344CB8AC3E}">
        <p14:creationId xmlns:p14="http://schemas.microsoft.com/office/powerpoint/2010/main" val="11451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EEB74-EFD8-5D4C-BC57-AA97629943FD}" type="datetimeFigureOut">
              <a:rPr lang="en-US" smtClean="0"/>
              <a:t>3/27/14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67E10D-ED1D-D24B-8FED-BC86B8578CC1}" type="slidenum">
              <a:rPr lang="en-US" smtClean="0"/>
              <a:t>‹#›</a:t>
            </a:fld>
            <a:endParaRPr lang="en-US"/>
          </a:p>
        </p:txBody>
      </p:sp>
    </p:spTree>
    <p:extLst>
      <p:ext uri="{BB962C8B-B14F-4D97-AF65-F5344CB8AC3E}">
        <p14:creationId xmlns:p14="http://schemas.microsoft.com/office/powerpoint/2010/main" val="189958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EEB74-EFD8-5D4C-BC57-AA97629943FD}" type="datetimeFigureOut">
              <a:rPr lang="en-US" smtClean="0"/>
              <a:t>3/27/14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67E10D-ED1D-D24B-8FED-BC86B8578CC1}" type="slidenum">
              <a:rPr lang="en-US" smtClean="0"/>
              <a:t>‹#›</a:t>
            </a:fld>
            <a:endParaRPr lang="en-US"/>
          </a:p>
        </p:txBody>
      </p:sp>
    </p:spTree>
    <p:extLst>
      <p:ext uri="{BB962C8B-B14F-4D97-AF65-F5344CB8AC3E}">
        <p14:creationId xmlns:p14="http://schemas.microsoft.com/office/powerpoint/2010/main" val="8524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EEB74-EFD8-5D4C-BC57-AA97629943FD}" type="datetimeFigureOut">
              <a:rPr lang="en-US" smtClean="0"/>
              <a:t>3/27/14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7E10D-ED1D-D24B-8FED-BC86B8578CC1}" type="slidenum">
              <a:rPr lang="en-US" smtClean="0"/>
              <a:t>‹#›</a:t>
            </a:fld>
            <a:endParaRPr lang="en-US"/>
          </a:p>
        </p:txBody>
      </p:sp>
    </p:spTree>
    <p:extLst>
      <p:ext uri="{BB962C8B-B14F-4D97-AF65-F5344CB8AC3E}">
        <p14:creationId xmlns:p14="http://schemas.microsoft.com/office/powerpoint/2010/main" val="429252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EEB74-EFD8-5D4C-BC57-AA97629943FD}" type="datetimeFigureOut">
              <a:rPr lang="en-US" smtClean="0"/>
              <a:t>3/27/14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7E10D-ED1D-D24B-8FED-BC86B8578CC1}" type="slidenum">
              <a:rPr lang="en-US" smtClean="0"/>
              <a:t>‹#›</a:t>
            </a:fld>
            <a:endParaRPr lang="en-US"/>
          </a:p>
        </p:txBody>
      </p:sp>
    </p:spTree>
    <p:extLst>
      <p:ext uri="{BB962C8B-B14F-4D97-AF65-F5344CB8AC3E}">
        <p14:creationId xmlns:p14="http://schemas.microsoft.com/office/powerpoint/2010/main" val="20065101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EEB74-EFD8-5D4C-BC57-AA97629943FD}" type="datetimeFigureOut">
              <a:rPr lang="en-US" smtClean="0"/>
              <a:t>3/27/14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7E10D-ED1D-D24B-8FED-BC86B8578CC1}" type="slidenum">
              <a:rPr lang="en-US" smtClean="0"/>
              <a:t>‹#›</a:t>
            </a:fld>
            <a:endParaRPr lang="en-US"/>
          </a:p>
        </p:txBody>
      </p:sp>
    </p:spTree>
    <p:extLst>
      <p:ext uri="{BB962C8B-B14F-4D97-AF65-F5344CB8AC3E}">
        <p14:creationId xmlns:p14="http://schemas.microsoft.com/office/powerpoint/2010/main" val="2827809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adventistwomensministries.org/"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hyperlink" Target="http://www.adventistwomensministries.org/" TargetMode="External"/><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DEPT\WM\_SHARED\2011 Adviosry Resources\2011 ADVISORY CD FILES\3. OUTREACH\OUTREACH\2. Homes of Hope and Healing MInistry  PP\HomesHopeHealing 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2819400" y="60198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200" b="1" dirty="0" smtClean="0">
                <a:solidFill>
                  <a:schemeClr val="bg1"/>
                </a:solidFill>
                <a:latin typeface="Abadi MT Condensed Light"/>
                <a:cs typeface="Abadi MT Condensed Light"/>
              </a:rPr>
              <a:t>General Conference</a:t>
            </a:r>
          </a:p>
          <a:p>
            <a:r>
              <a:rPr lang="en-US" sz="1200" b="1" dirty="0" smtClean="0">
                <a:solidFill>
                  <a:schemeClr val="bg1"/>
                </a:solidFill>
                <a:latin typeface="Abadi MT Condensed Light"/>
                <a:cs typeface="Abadi MT Condensed Light"/>
              </a:rPr>
              <a:t>Women’s Ministries Department</a:t>
            </a:r>
          </a:p>
          <a:p>
            <a:r>
              <a:rPr lang="en-US" sz="1100" b="1" dirty="0" smtClean="0">
                <a:solidFill>
                  <a:schemeClr val="bg1"/>
                </a:solidFill>
                <a:latin typeface="Abadi MT Condensed Light"/>
                <a:cs typeface="Abadi MT Condensed Light"/>
                <a:hlinkClick r:id="rId4"/>
              </a:rPr>
              <a:t>www.adventistwomensministries.org</a:t>
            </a:r>
            <a:r>
              <a:rPr lang="en-US" sz="1100" b="1" dirty="0" smtClean="0">
                <a:solidFill>
                  <a:schemeClr val="bg1"/>
                </a:solidFill>
                <a:latin typeface="Abadi MT Condensed Light"/>
                <a:cs typeface="Abadi MT Condensed Light"/>
              </a:rPr>
              <a:t> </a:t>
            </a:r>
            <a:endParaRPr lang="en-US" sz="1100" b="1" dirty="0">
              <a:solidFill>
                <a:schemeClr val="bg1"/>
              </a:solidFill>
              <a:latin typeface="Abadi MT Condensed Light"/>
              <a:cs typeface="Abadi MT Condensed Light"/>
            </a:endParaRPr>
          </a:p>
        </p:txBody>
      </p:sp>
      <p:pic>
        <p:nvPicPr>
          <p:cNvPr id="6" name="Picture 7" descr="WMLOGO-small"/>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8061" y="5410200"/>
            <a:ext cx="774939" cy="59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9653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31" y="0"/>
            <a:ext cx="9507118"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07565"/>
            <a:ext cx="8229600" cy="4525963"/>
          </a:xfrm>
        </p:spPr>
        <p:txBody>
          <a:bodyPr>
            <a:normAutofit/>
          </a:bodyPr>
          <a:lstStyle/>
          <a:p>
            <a:pPr algn="ctr"/>
            <a:r>
              <a:rPr lang="en-US" sz="4000" b="1" dirty="0" smtClean="0"/>
              <a:t>What were some of the other things that happened to Elijah, and what lessons can we draw from them for ourselves?</a:t>
            </a:r>
          </a:p>
          <a:p>
            <a:pPr marL="0" indent="0" algn="ctr">
              <a:buNone/>
            </a:pPr>
            <a:r>
              <a:rPr lang="en-US" sz="4400" b="1" dirty="0" smtClean="0"/>
              <a:t> </a:t>
            </a:r>
            <a:r>
              <a:rPr lang="en-US" sz="2400" i="1" dirty="0" smtClean="0"/>
              <a:t>1 Kings 17:17–22; 18:23–39, 45.</a:t>
            </a:r>
            <a:endParaRPr lang="en-US" sz="2400" dirty="0" smtClean="0"/>
          </a:p>
          <a:p>
            <a:pPr algn="ctr"/>
            <a:endParaRPr lang="en-US" sz="2400" dirty="0"/>
          </a:p>
        </p:txBody>
      </p:sp>
    </p:spTree>
    <p:extLst>
      <p:ext uri="{BB962C8B-B14F-4D97-AF65-F5344CB8AC3E}">
        <p14:creationId xmlns:p14="http://schemas.microsoft.com/office/powerpoint/2010/main" val="24953078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84579"/>
          </a:xfrm>
          <a:prstGeom prst="rect">
            <a:avLst/>
          </a:prstGeom>
        </p:spPr>
      </p:pic>
      <p:sp>
        <p:nvSpPr>
          <p:cNvPr id="3" name="Content Placeholder 2"/>
          <p:cNvSpPr>
            <a:spLocks noGrp="1"/>
          </p:cNvSpPr>
          <p:nvPr>
            <p:ph idx="1"/>
          </p:nvPr>
        </p:nvSpPr>
        <p:spPr>
          <a:xfrm>
            <a:off x="457200" y="1686183"/>
            <a:ext cx="8229600" cy="4525963"/>
          </a:xfrm>
        </p:spPr>
        <p:txBody>
          <a:bodyPr>
            <a:normAutofit fontScale="92500"/>
          </a:bodyPr>
          <a:lstStyle/>
          <a:p>
            <a:pPr marL="0" indent="0" algn="ctr">
              <a:buNone/>
            </a:pPr>
            <a:r>
              <a:rPr lang="en-US" dirty="0" smtClean="0">
                <a:effectLst>
                  <a:outerShdw blurRad="38100" dist="38100" dir="2700000" algn="tl">
                    <a:srgbClr val="000000">
                      <a:alpha val="43137"/>
                    </a:srgbClr>
                  </a:outerShdw>
                </a:effectLst>
              </a:rPr>
              <a:t>God used Elijah to resurrect the widow’s son. What a test of faith, and what a vindication of God’s power over life and death!</a:t>
            </a:r>
            <a:r>
              <a:rPr lang="en-US" dirty="0" smtClean="0"/>
              <a:t> </a:t>
            </a:r>
          </a:p>
          <a:p>
            <a:pPr marL="0" indent="0" algn="ctr">
              <a:buNone/>
            </a:pPr>
            <a:r>
              <a:rPr lang="en-US" dirty="0" smtClean="0"/>
              <a:t>Next, the test at Mount Carmel was an irrefutable and spectacular demonstration of God’s power.  </a:t>
            </a:r>
          </a:p>
          <a:p>
            <a:pPr marL="0" indent="0" algn="ctr">
              <a:buNone/>
            </a:pPr>
            <a:r>
              <a:rPr lang="en-US" dirty="0" smtClean="0"/>
              <a:t>Finally, heavy rain after a three-year drought was another manifestation of God’s involvement in human affairs. Elijah’s life was full of direct and divine intervention. </a:t>
            </a:r>
          </a:p>
          <a:p>
            <a:pPr marL="0" indent="0" algn="ctr">
              <a:buNone/>
            </a:pPr>
            <a:endParaRPr lang="en-US" dirty="0"/>
          </a:p>
        </p:txBody>
      </p:sp>
    </p:spTree>
    <p:extLst>
      <p:ext uri="{BB962C8B-B14F-4D97-AF65-F5344CB8AC3E}">
        <p14:creationId xmlns:p14="http://schemas.microsoft.com/office/powerpoint/2010/main" val="28478261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31" y="0"/>
            <a:ext cx="9507118"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317995"/>
            <a:ext cx="8229600" cy="4525963"/>
          </a:xfrm>
        </p:spPr>
        <p:txBody>
          <a:bodyPr>
            <a:normAutofit/>
          </a:bodyPr>
          <a:lstStyle/>
          <a:p>
            <a:pPr algn="ctr"/>
            <a:r>
              <a:rPr lang="en-US" sz="3600" b="1" dirty="0" smtClean="0">
                <a:solidFill>
                  <a:srgbClr val="000000"/>
                </a:solidFill>
                <a:effectLst>
                  <a:outerShdw blurRad="38100" dist="38100" dir="2700000" algn="tl">
                    <a:srgbClr val="000000">
                      <a:alpha val="43137"/>
                    </a:srgbClr>
                  </a:outerShdw>
                </a:effectLst>
              </a:rPr>
              <a:t>Are success and achievement bringing you stress? A long series of exhilarating events (even positive ones) may add much weight to your load. At the same time, why must we be careful not to be too self-satisfied during good times? </a:t>
            </a:r>
            <a:endParaRPr lang="en-US" sz="3600" dirty="0" smtClean="0">
              <a:solidFill>
                <a:srgbClr val="000000"/>
              </a:solidFill>
              <a:effectLst>
                <a:outerShdw blurRad="38100" dist="38100" dir="2700000" algn="tl">
                  <a:srgbClr val="000000">
                    <a:alpha val="43137"/>
                  </a:srgbClr>
                </a:outerShdw>
              </a:effectLst>
            </a:endParaRPr>
          </a:p>
          <a:p>
            <a:pPr algn="ctr"/>
            <a:endParaRPr lang="en-US" sz="3600" dirty="0">
              <a:solidFill>
                <a:srgbClr val="000000"/>
              </a:solidFill>
            </a:endParaRPr>
          </a:p>
        </p:txBody>
      </p:sp>
    </p:spTree>
    <p:extLst>
      <p:ext uri="{BB962C8B-B14F-4D97-AF65-F5344CB8AC3E}">
        <p14:creationId xmlns:p14="http://schemas.microsoft.com/office/powerpoint/2010/main" val="23305636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84579"/>
          </a:xfrm>
          <a:prstGeom prst="rect">
            <a:avLst/>
          </a:prstGeom>
        </p:spPr>
      </p:pic>
      <p:sp>
        <p:nvSpPr>
          <p:cNvPr id="2" name="Title 1"/>
          <p:cNvSpPr>
            <a:spLocks noGrp="1"/>
          </p:cNvSpPr>
          <p:nvPr>
            <p:ph type="title"/>
          </p:nvPr>
        </p:nvSpPr>
        <p:spPr>
          <a:xfrm>
            <a:off x="3497452" y="407344"/>
            <a:ext cx="5189347" cy="1143000"/>
          </a:xfrm>
        </p:spPr>
        <p:txBody>
          <a:bodyPr>
            <a:noAutofit/>
          </a:bodyPr>
          <a:lstStyle/>
          <a:p>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Bitter Life Events </a:t>
            </a:r>
            <a:br>
              <a:rPr lang="en-US" b="1" dirty="0" smtClean="0">
                <a:solidFill>
                  <a:schemeClr val="bg1"/>
                </a:solidFill>
                <a:effectLst>
                  <a:outerShdw blurRad="38100" dist="38100" dir="2700000" algn="tl">
                    <a:srgbClr val="000000">
                      <a:alpha val="43137"/>
                    </a:srgbClr>
                  </a:outerShdw>
                </a:effectLst>
              </a:rPr>
            </a:br>
            <a:endParaRPr lang="en-US" b="1" dirty="0">
              <a:solidFill>
                <a:schemeClr val="bg1"/>
              </a:solidFill>
            </a:endParaRPr>
          </a:p>
        </p:txBody>
      </p:sp>
      <p:sp>
        <p:nvSpPr>
          <p:cNvPr id="3" name="Content Placeholder 2"/>
          <p:cNvSpPr>
            <a:spLocks noGrp="1"/>
          </p:cNvSpPr>
          <p:nvPr>
            <p:ph idx="1"/>
          </p:nvPr>
        </p:nvSpPr>
        <p:spPr>
          <a:xfrm>
            <a:off x="475608" y="1747440"/>
            <a:ext cx="8229600" cy="4525963"/>
          </a:xfrm>
        </p:spPr>
        <p:txBody>
          <a:bodyPr>
            <a:normAutofit fontScale="92500"/>
          </a:bodyPr>
          <a:lstStyle/>
          <a:p>
            <a:pPr marL="0" indent="0" algn="ctr">
              <a:buNone/>
            </a:pPr>
            <a:r>
              <a:rPr lang="en-US" dirty="0" smtClean="0"/>
              <a:t>“Satan has taken advantage of the weakness of humanity. And he will still work in the same way. Whenever one is encompassed with clouds, perplexed by circumstances, or afflicted by poverty or distress, Satan is at hand to tempt and annoy. He attacks our weak points of character. He seeks to shake our confidence in God, who suffers such a condition of things to exist.”</a:t>
            </a:r>
          </a:p>
          <a:p>
            <a:pPr marL="0" indent="0" algn="ctr">
              <a:buNone/>
            </a:pPr>
            <a:r>
              <a:rPr lang="en-US" dirty="0" smtClean="0"/>
              <a:t>—Ellen G. White, </a:t>
            </a:r>
            <a:r>
              <a:rPr lang="en-US" i="1" dirty="0" smtClean="0"/>
              <a:t>The Desire of Ages, </a:t>
            </a:r>
            <a:r>
              <a:rPr lang="en-US" dirty="0" smtClean="0"/>
              <a:t>p. 120.</a:t>
            </a:r>
          </a:p>
          <a:p>
            <a:pPr marL="0" indent="0" algn="ctr">
              <a:buNone/>
            </a:pPr>
            <a:endParaRPr lang="en-US" dirty="0"/>
          </a:p>
        </p:txBody>
      </p:sp>
    </p:spTree>
    <p:extLst>
      <p:ext uri="{BB962C8B-B14F-4D97-AF65-F5344CB8AC3E}">
        <p14:creationId xmlns:p14="http://schemas.microsoft.com/office/powerpoint/2010/main" val="38561795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3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8457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47440"/>
            <a:ext cx="8229600" cy="4525963"/>
          </a:xfrm>
        </p:spPr>
        <p:txBody>
          <a:bodyPr>
            <a:normAutofit fontScale="92500"/>
          </a:bodyPr>
          <a:lstStyle/>
          <a:p>
            <a:r>
              <a:rPr lang="en-US" b="1" dirty="0" smtClean="0">
                <a:solidFill>
                  <a:srgbClr val="000000"/>
                </a:solidFill>
                <a:effectLst>
                  <a:outerShdw blurRad="38100" dist="38100" dir="2700000" algn="tl">
                    <a:srgbClr val="000000">
                      <a:alpha val="43137"/>
                    </a:srgbClr>
                  </a:outerShdw>
                </a:effectLst>
              </a:rPr>
              <a:t>How often have you done the same thing: forgetting the incredible way the Lord has worked for you in the past?</a:t>
            </a:r>
          </a:p>
          <a:p>
            <a:r>
              <a:rPr lang="en-US" b="1" dirty="0" smtClean="0">
                <a:solidFill>
                  <a:srgbClr val="000000"/>
                </a:solidFill>
                <a:effectLst>
                  <a:outerShdw blurRad="38100" dist="38100" dir="2700000" algn="tl">
                    <a:srgbClr val="000000">
                      <a:alpha val="43137"/>
                    </a:srgbClr>
                  </a:outerShdw>
                </a:effectLst>
              </a:rPr>
              <a:t> Why is it so important, especially during times of despair and stress, to cling to the memories of how God has worked in your life in the past? </a:t>
            </a:r>
          </a:p>
          <a:p>
            <a:r>
              <a:rPr lang="en-US" b="1" dirty="0" smtClean="0">
                <a:solidFill>
                  <a:srgbClr val="000000"/>
                </a:solidFill>
                <a:effectLst>
                  <a:outerShdw blurRad="38100" dist="38100" dir="2700000" algn="tl">
                    <a:srgbClr val="000000">
                      <a:alpha val="43137"/>
                    </a:srgbClr>
                  </a:outerShdw>
                </a:effectLst>
              </a:rPr>
              <a:t>Why do we so easily forget what the Lord has done for us? How can praise and worship help you through difficult times? </a:t>
            </a:r>
            <a:endParaRPr lang="en-US" dirty="0" smtClean="0">
              <a:solidFill>
                <a:srgbClr val="000000"/>
              </a:solidFill>
              <a:effectLst>
                <a:outerShdw blurRad="38100" dist="38100" dir="2700000" algn="tl">
                  <a:srgbClr val="000000">
                    <a:alpha val="43137"/>
                  </a:srgbClr>
                </a:outerShdw>
              </a:effectLst>
            </a:endParaRPr>
          </a:p>
          <a:p>
            <a:endParaRPr lang="en-US" dirty="0">
              <a:solidFill>
                <a:srgbClr val="000000"/>
              </a:solidFill>
            </a:endParaRPr>
          </a:p>
        </p:txBody>
      </p:sp>
    </p:spTree>
    <p:extLst>
      <p:ext uri="{BB962C8B-B14F-4D97-AF65-F5344CB8AC3E}">
        <p14:creationId xmlns:p14="http://schemas.microsoft.com/office/powerpoint/2010/main" val="39060480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84579"/>
          </a:xfrm>
          <a:prstGeom prst="rect">
            <a:avLst/>
          </a:prstGeom>
        </p:spPr>
      </p:pic>
      <p:sp>
        <p:nvSpPr>
          <p:cNvPr id="2" name="Title 1"/>
          <p:cNvSpPr>
            <a:spLocks noGrp="1"/>
          </p:cNvSpPr>
          <p:nvPr>
            <p:ph type="title"/>
          </p:nvPr>
        </p:nvSpPr>
        <p:spPr>
          <a:xfrm>
            <a:off x="2963632" y="388386"/>
            <a:ext cx="5723168" cy="1143000"/>
          </a:xfrm>
        </p:spPr>
        <p:txBody>
          <a:bodyPr/>
          <a:lstStyle/>
          <a:p>
            <a:r>
              <a:rPr lang="en-US" b="1" dirty="0" smtClean="0">
                <a:solidFill>
                  <a:srgbClr val="FFFFFF"/>
                </a:solidFill>
                <a:effectLst>
                  <a:outerShdw blurRad="38100" dist="38100" dir="2700000" algn="tl">
                    <a:srgbClr val="000000">
                      <a:alpha val="43137"/>
                    </a:srgbClr>
                  </a:outerShdw>
                </a:effectLst>
              </a:rPr>
              <a:t>God’s Therapy</a:t>
            </a:r>
            <a:r>
              <a:rPr lang="en-US" b="1" i="1" dirty="0" smtClean="0">
                <a:solidFill>
                  <a:srgbClr val="FFFFFF"/>
                </a:solidFill>
                <a:effectLst>
                  <a:outerShdw blurRad="38100" dist="38100" dir="2700000" algn="tl">
                    <a:srgbClr val="000000">
                      <a:alpha val="43137"/>
                    </a:srgbClr>
                  </a:outerShdw>
                </a:effectLst>
              </a:rPr>
              <a:t>		</a:t>
            </a:r>
            <a:endParaRPr lang="en-US" b="1" dirty="0">
              <a:solidFill>
                <a:srgbClr val="FFFFFF"/>
              </a:solidFill>
            </a:endParaRPr>
          </a:p>
        </p:txBody>
      </p:sp>
      <p:sp>
        <p:nvSpPr>
          <p:cNvPr id="3" name="Content Placeholder 2"/>
          <p:cNvSpPr>
            <a:spLocks noGrp="1"/>
          </p:cNvSpPr>
          <p:nvPr>
            <p:ph idx="1"/>
          </p:nvPr>
        </p:nvSpPr>
        <p:spPr>
          <a:xfrm>
            <a:off x="457200" y="1839465"/>
            <a:ext cx="8229600" cy="4525963"/>
          </a:xfrm>
        </p:spPr>
        <p:txBody>
          <a:bodyPr>
            <a:normAutofit/>
          </a:bodyPr>
          <a:lstStyle/>
          <a:p>
            <a:r>
              <a:rPr lang="en-US" sz="3600" b="1" dirty="0" smtClean="0"/>
              <a:t>Read 1 Kings 19:5–9. What were the simple remedies provided for Elijah during this stressful time in his life? </a:t>
            </a:r>
            <a:endParaRPr lang="en-US" sz="3600" dirty="0" smtClean="0"/>
          </a:p>
          <a:p>
            <a:r>
              <a:rPr lang="en-US" sz="3600" b="1" dirty="0" smtClean="0"/>
              <a:t>What can we take from this for ourselves? How are our physical actions impacting, either for good or for bad, our mental attitude?  </a:t>
            </a:r>
            <a:endParaRPr lang="en-US" sz="3600" dirty="0" smtClean="0"/>
          </a:p>
          <a:p>
            <a:endParaRPr lang="en-US" sz="3600" dirty="0"/>
          </a:p>
        </p:txBody>
      </p:sp>
    </p:spTree>
    <p:extLst>
      <p:ext uri="{BB962C8B-B14F-4D97-AF65-F5344CB8AC3E}">
        <p14:creationId xmlns:p14="http://schemas.microsoft.com/office/powerpoint/2010/main" val="21981256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8457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864" y="2428425"/>
            <a:ext cx="6243184" cy="3074557"/>
          </a:xfrm>
        </p:spPr>
        <p:txBody>
          <a:bodyPr>
            <a:normAutofit/>
          </a:bodyPr>
          <a:lstStyle/>
          <a:p>
            <a:pPr marL="0" indent="0" algn="ctr">
              <a:buNone/>
            </a:pPr>
            <a:r>
              <a:rPr lang="en-US" sz="4000" b="1" dirty="0" smtClean="0"/>
              <a:t>Proper sleep, exercise, and a healthy diet often are prescribed to combat psychological stress.</a:t>
            </a:r>
            <a:endParaRPr lang="en-US" sz="4000" b="1" dirty="0"/>
          </a:p>
        </p:txBody>
      </p:sp>
    </p:spTree>
    <p:extLst>
      <p:ext uri="{BB962C8B-B14F-4D97-AF65-F5344CB8AC3E}">
        <p14:creationId xmlns:p14="http://schemas.microsoft.com/office/powerpoint/2010/main" val="15914392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31" y="0"/>
            <a:ext cx="9507118"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41280" y="2583961"/>
            <a:ext cx="7826242" cy="3274016"/>
          </a:xfrm>
        </p:spPr>
        <p:txBody>
          <a:bodyPr>
            <a:normAutofit/>
          </a:bodyPr>
          <a:lstStyle/>
          <a:p>
            <a:pPr algn="ctr"/>
            <a:r>
              <a:rPr lang="en-US" sz="3600" b="1" dirty="0" smtClean="0">
                <a:solidFill>
                  <a:srgbClr val="000000"/>
                </a:solidFill>
                <a:effectLst>
                  <a:outerShdw blurRad="38100" dist="38100" dir="2700000" algn="tl">
                    <a:srgbClr val="000000">
                      <a:alpha val="43137"/>
                    </a:srgbClr>
                  </a:outerShdw>
                </a:effectLst>
              </a:rPr>
              <a:t>What are we missing out on if we pray only in times of discouragement and despair? How can you learn to live more consistently in an attitude of constant prayer?  </a:t>
            </a:r>
            <a:endParaRPr lang="en-US" sz="3600" dirty="0" smtClean="0">
              <a:solidFill>
                <a:srgbClr val="000000"/>
              </a:solidFill>
              <a:effectLst>
                <a:outerShdw blurRad="38100" dist="38100" dir="2700000" algn="tl">
                  <a:srgbClr val="000000">
                    <a:alpha val="43137"/>
                  </a:srgbClr>
                </a:outerShdw>
              </a:effectLst>
            </a:endParaRPr>
          </a:p>
          <a:p>
            <a:pPr algn="ctr"/>
            <a:endParaRPr lang="en-US" sz="3600" dirty="0">
              <a:solidFill>
                <a:srgbClr val="000000"/>
              </a:solidFill>
            </a:endParaRPr>
          </a:p>
        </p:txBody>
      </p:sp>
    </p:spTree>
    <p:extLst>
      <p:ext uri="{BB962C8B-B14F-4D97-AF65-F5344CB8AC3E}">
        <p14:creationId xmlns:p14="http://schemas.microsoft.com/office/powerpoint/2010/main" val="25167821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8457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96504" y="2469106"/>
            <a:ext cx="7789427" cy="3461055"/>
          </a:xfrm>
        </p:spPr>
        <p:txBody>
          <a:bodyPr>
            <a:normAutofit/>
          </a:bodyPr>
          <a:lstStyle/>
          <a:p>
            <a:pPr marL="0" indent="0" algn="ctr">
              <a:buNone/>
            </a:pPr>
            <a:r>
              <a:rPr lang="en-US" sz="4000" b="1" dirty="0" smtClean="0">
                <a:solidFill>
                  <a:srgbClr val="660066"/>
                </a:solidFill>
                <a:effectLst>
                  <a:outerShdw blurRad="38100" dist="38100" dir="2700000" algn="tl">
                    <a:srgbClr val="000000">
                      <a:alpha val="43137"/>
                    </a:srgbClr>
                  </a:outerShdw>
                </a:effectLst>
              </a:rPr>
              <a:t>Every follower of Christ needs a quiet hiding place to find calm, to pray, and to listen to God through His Written Word. </a:t>
            </a:r>
          </a:p>
          <a:p>
            <a:pPr marL="0" indent="0" algn="ctr">
              <a:buNone/>
            </a:pPr>
            <a:endParaRPr lang="en-US" sz="4000" dirty="0">
              <a:solidFill>
                <a:srgbClr val="660066"/>
              </a:solidFill>
            </a:endParaRPr>
          </a:p>
        </p:txBody>
      </p:sp>
    </p:spTree>
    <p:extLst>
      <p:ext uri="{BB962C8B-B14F-4D97-AF65-F5344CB8AC3E}">
        <p14:creationId xmlns:p14="http://schemas.microsoft.com/office/powerpoint/2010/main" val="33667579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8457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75608" y="2299590"/>
            <a:ext cx="8229600" cy="4525963"/>
          </a:xfrm>
        </p:spPr>
        <p:txBody>
          <a:bodyPr>
            <a:normAutofit/>
          </a:bodyPr>
          <a:lstStyle/>
          <a:p>
            <a:pPr marL="0" indent="0" algn="ctr">
              <a:buNone/>
            </a:pPr>
            <a:r>
              <a:rPr lang="en-US" sz="3600" b="1" dirty="0" smtClean="0">
                <a:solidFill>
                  <a:srgbClr val="660066"/>
                </a:solidFill>
                <a:effectLst>
                  <a:outerShdw blurRad="38100" dist="38100" dir="2700000" algn="tl">
                    <a:srgbClr val="000000">
                      <a:alpha val="43137"/>
                    </a:srgbClr>
                  </a:outerShdw>
                </a:effectLst>
              </a:rPr>
              <a:t>People may be a source either distress or peace. Jesus found peace with friends who brought comfort and affection to His life. This He found at the house of Lazarus, Martha, and Mary. </a:t>
            </a:r>
          </a:p>
          <a:p>
            <a:pPr marL="0" indent="0" algn="ctr">
              <a:buNone/>
            </a:pPr>
            <a:endParaRPr lang="en-US" sz="3600" dirty="0">
              <a:solidFill>
                <a:srgbClr val="660066"/>
              </a:solidFill>
            </a:endParaRPr>
          </a:p>
        </p:txBody>
      </p:sp>
    </p:spTree>
    <p:extLst>
      <p:ext uri="{BB962C8B-B14F-4D97-AF65-F5344CB8AC3E}">
        <p14:creationId xmlns:p14="http://schemas.microsoft.com/office/powerpoint/2010/main" val="26774001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3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84579"/>
          </a:xfrm>
          <a:prstGeom prst="rect">
            <a:avLst/>
          </a:prstGeom>
        </p:spPr>
      </p:pic>
      <p:sp>
        <p:nvSpPr>
          <p:cNvPr id="2" name="Title 1"/>
          <p:cNvSpPr>
            <a:spLocks noGrp="1"/>
          </p:cNvSpPr>
          <p:nvPr>
            <p:ph type="ctrTitle"/>
          </p:nvPr>
        </p:nvSpPr>
        <p:spPr/>
        <p:txBody>
          <a:bodyPr/>
          <a:lstStyle/>
          <a:p>
            <a:r>
              <a:rPr lang="en-US" dirty="0" smtClean="0">
                <a:latin typeface="Adobe Caslon Pro Bold"/>
                <a:cs typeface="Adobe Caslon Pro Bold"/>
              </a:rPr>
              <a:t>Lesson|3</a:t>
            </a:r>
            <a:br>
              <a:rPr lang="en-US" dirty="0" smtClean="0">
                <a:latin typeface="Adobe Caslon Pro Bold"/>
                <a:cs typeface="Adobe Caslon Pro Bold"/>
              </a:rPr>
            </a:br>
            <a:r>
              <a:rPr lang="en-US" dirty="0" smtClean="0">
                <a:solidFill>
                  <a:srgbClr val="660066"/>
                </a:solidFill>
                <a:latin typeface="Adobe Caslon Pro Bold"/>
                <a:cs typeface="Adobe Caslon Pro Bold"/>
              </a:rPr>
              <a:t>STRESS</a:t>
            </a:r>
            <a:endParaRPr lang="en-US" dirty="0">
              <a:solidFill>
                <a:srgbClr val="660066"/>
              </a:solidFill>
              <a:latin typeface="Adobe Caslon Pro Bold"/>
              <a:cs typeface="Adobe Caslon Pro Bold"/>
            </a:endParaRPr>
          </a:p>
        </p:txBody>
      </p:sp>
      <p:pic>
        <p:nvPicPr>
          <p:cNvPr id="8" name="Picture 7"/>
          <p:cNvPicPr>
            <a:picLocks noChangeAspect="1"/>
          </p:cNvPicPr>
          <p:nvPr/>
        </p:nvPicPr>
        <p:blipFill>
          <a:blip r:embed="rId4"/>
          <a:stretch>
            <a:fillRect/>
          </a:stretch>
        </p:blipFill>
        <p:spPr>
          <a:xfrm>
            <a:off x="4701139" y="3963812"/>
            <a:ext cx="4442860" cy="2932288"/>
          </a:xfrm>
          <a:prstGeom prst="rect">
            <a:avLst/>
          </a:prstGeom>
        </p:spPr>
      </p:pic>
      <p:sp>
        <p:nvSpPr>
          <p:cNvPr id="5" name="Subtitle 2"/>
          <p:cNvSpPr txBox="1">
            <a:spLocks/>
          </p:cNvSpPr>
          <p:nvPr/>
        </p:nvSpPr>
        <p:spPr>
          <a:xfrm>
            <a:off x="2952436" y="5999685"/>
            <a:ext cx="3429000" cy="4497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50" dirty="0" smtClean="0">
                <a:solidFill>
                  <a:srgbClr val="000000"/>
                </a:solidFill>
                <a:latin typeface="Calibri" pitchFamily="34" charset="0"/>
                <a:cs typeface="Calibri" pitchFamily="34" charset="0"/>
              </a:rPr>
              <a:t>General Conference</a:t>
            </a:r>
          </a:p>
          <a:p>
            <a:r>
              <a:rPr lang="en-US" sz="1050" dirty="0" smtClean="0">
                <a:solidFill>
                  <a:srgbClr val="000000"/>
                </a:solidFill>
                <a:latin typeface="Calibri" pitchFamily="34" charset="0"/>
                <a:cs typeface="Calibri" pitchFamily="34" charset="0"/>
              </a:rPr>
              <a:t>Women’s Ministries Department</a:t>
            </a:r>
          </a:p>
          <a:p>
            <a:r>
              <a:rPr lang="en-US" sz="1050" dirty="0" smtClean="0">
                <a:solidFill>
                  <a:srgbClr val="000000"/>
                </a:solidFill>
                <a:latin typeface="Calibri" pitchFamily="34" charset="0"/>
                <a:cs typeface="Calibri" pitchFamily="34" charset="0"/>
                <a:hlinkClick r:id="rId5"/>
              </a:rPr>
              <a:t>www.adventistwomensministries.org</a:t>
            </a:r>
            <a:r>
              <a:rPr lang="en-US" sz="1050" dirty="0" smtClean="0">
                <a:solidFill>
                  <a:srgbClr val="000000"/>
                </a:solidFill>
                <a:latin typeface="Calibri" pitchFamily="34" charset="0"/>
                <a:cs typeface="Calibri" pitchFamily="34" charset="0"/>
              </a:rPr>
              <a:t> </a:t>
            </a:r>
            <a:endParaRPr lang="en-US" sz="1050" dirty="0">
              <a:solidFill>
                <a:srgbClr val="000000"/>
              </a:solidFill>
              <a:latin typeface="Calibri" pitchFamily="34" charset="0"/>
              <a:cs typeface="Calibri" pitchFamily="34" charset="0"/>
            </a:endParaRPr>
          </a:p>
        </p:txBody>
      </p:sp>
      <p:sp>
        <p:nvSpPr>
          <p:cNvPr id="3" name="Subtitle 2"/>
          <p:cNvSpPr>
            <a:spLocks noGrp="1"/>
          </p:cNvSpPr>
          <p:nvPr>
            <p:ph type="subTitle" idx="1"/>
          </p:nvPr>
        </p:nvSpPr>
        <p:spPr>
          <a:xfrm>
            <a:off x="1371600" y="3775770"/>
            <a:ext cx="6400800" cy="494086"/>
          </a:xfrm>
        </p:spPr>
        <p:txBody>
          <a:bodyPr>
            <a:normAutofit/>
          </a:bodyPr>
          <a:lstStyle/>
          <a:p>
            <a:r>
              <a:rPr lang="en-US" sz="1800" dirty="0" smtClean="0">
                <a:latin typeface="Adobe Caslon Pro"/>
                <a:cs typeface="Adobe Caslon Pro"/>
              </a:rPr>
              <a:t>By Julian </a:t>
            </a:r>
            <a:r>
              <a:rPr lang="en-US" sz="1800" dirty="0" err="1" smtClean="0">
                <a:latin typeface="Adobe Caslon Pro"/>
                <a:cs typeface="Adobe Caslon Pro"/>
              </a:rPr>
              <a:t>Melgosa</a:t>
            </a:r>
            <a:endParaRPr lang="en-US" sz="1800" dirty="0">
              <a:latin typeface="Adobe Caslon Pro"/>
              <a:cs typeface="Adobe Caslon Pro"/>
            </a:endParaRPr>
          </a:p>
        </p:txBody>
      </p:sp>
      <p:pic>
        <p:nvPicPr>
          <p:cNvPr id="4" name="Picture 7" descr="WMLOGO-small"/>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6384" y="5638800"/>
            <a:ext cx="559277" cy="42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1110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84579"/>
          </a:xfrm>
          <a:prstGeom prst="rect">
            <a:avLst/>
          </a:prstGeom>
        </p:spPr>
      </p:pic>
      <p:sp>
        <p:nvSpPr>
          <p:cNvPr id="2" name="Title 1"/>
          <p:cNvSpPr>
            <a:spLocks noGrp="1"/>
          </p:cNvSpPr>
          <p:nvPr>
            <p:ph type="title"/>
          </p:nvPr>
        </p:nvSpPr>
        <p:spPr>
          <a:xfrm>
            <a:off x="2705928" y="274638"/>
            <a:ext cx="6367439" cy="1143000"/>
          </a:xfrm>
        </p:spPr>
        <p:txBody>
          <a:bodyPr>
            <a:noAutofit/>
          </a:bodyPr>
          <a:lstStyle/>
          <a:p>
            <a:r>
              <a:rPr lang="en-US" b="1" dirty="0" smtClean="0">
                <a:solidFill>
                  <a:schemeClr val="bg1"/>
                </a:solidFill>
                <a:effectLst>
                  <a:outerShdw blurRad="38100" dist="38100" dir="2700000" algn="tl">
                    <a:srgbClr val="000000">
                      <a:alpha val="43137"/>
                    </a:srgbClr>
                  </a:outerShdw>
                </a:effectLst>
              </a:rPr>
              <a:t>Bringing Relief to Others</a:t>
            </a:r>
            <a:endParaRPr lang="en-US" dirty="0">
              <a:solidFill>
                <a:schemeClr val="bg1"/>
              </a:solidFill>
            </a:endParaRPr>
          </a:p>
        </p:txBody>
      </p:sp>
      <p:sp>
        <p:nvSpPr>
          <p:cNvPr id="3" name="Content Placeholder 2"/>
          <p:cNvSpPr>
            <a:spLocks noGrp="1"/>
          </p:cNvSpPr>
          <p:nvPr>
            <p:ph idx="1"/>
          </p:nvPr>
        </p:nvSpPr>
        <p:spPr>
          <a:xfrm>
            <a:off x="420384" y="2428425"/>
            <a:ext cx="8229600" cy="2485613"/>
          </a:xfrm>
        </p:spPr>
        <p:txBody>
          <a:bodyPr>
            <a:normAutofit/>
          </a:bodyPr>
          <a:lstStyle/>
          <a:p>
            <a:pPr algn="ctr"/>
            <a:r>
              <a:rPr lang="en-US" sz="4000" b="1" dirty="0" smtClean="0"/>
              <a:t>What are the specific features about Jesus’ behavior that Peter used to describe his Master? </a:t>
            </a:r>
            <a:r>
              <a:rPr lang="en-US" i="1" dirty="0" smtClean="0"/>
              <a:t>Acts 10:38.</a:t>
            </a:r>
            <a:r>
              <a:rPr lang="en-US" dirty="0" smtClean="0"/>
              <a:t> </a:t>
            </a:r>
          </a:p>
          <a:p>
            <a:pPr algn="ctr"/>
            <a:endParaRPr lang="en-US" sz="4000" dirty="0"/>
          </a:p>
        </p:txBody>
      </p:sp>
    </p:spTree>
    <p:extLst>
      <p:ext uri="{BB962C8B-B14F-4D97-AF65-F5344CB8AC3E}">
        <p14:creationId xmlns:p14="http://schemas.microsoft.com/office/powerpoint/2010/main" val="17467221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8457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70755"/>
            <a:ext cx="8229600" cy="4525963"/>
          </a:xfrm>
        </p:spPr>
        <p:txBody>
          <a:bodyPr>
            <a:normAutofit/>
          </a:bodyPr>
          <a:lstStyle/>
          <a:p>
            <a:pPr marL="0" indent="0" algn="ctr">
              <a:buNone/>
            </a:pPr>
            <a:r>
              <a:rPr lang="en-US" sz="3600" dirty="0" smtClean="0">
                <a:effectLst>
                  <a:outerShdw blurRad="38100" dist="38100" dir="2700000" algn="tl">
                    <a:srgbClr val="000000">
                      <a:alpha val="43137"/>
                    </a:srgbClr>
                  </a:outerShdw>
                </a:effectLst>
              </a:rPr>
              <a:t>Jesus’ style fundamentally was selfless. He utilized all His energy to serve others, </a:t>
            </a:r>
            <a:r>
              <a:rPr lang="en-US" sz="3600" dirty="0" smtClean="0"/>
              <a:t>to bring them relief through His kind words and healing power. Jesus never used His divine powers to benefit Himself. </a:t>
            </a:r>
          </a:p>
          <a:p>
            <a:pPr marL="0" indent="0" algn="ctr">
              <a:buNone/>
            </a:pPr>
            <a:endParaRPr lang="en-US" sz="3600" dirty="0"/>
          </a:p>
        </p:txBody>
      </p:sp>
    </p:spTree>
    <p:extLst>
      <p:ext uri="{BB962C8B-B14F-4D97-AF65-F5344CB8AC3E}">
        <p14:creationId xmlns:p14="http://schemas.microsoft.com/office/powerpoint/2010/main" val="4707767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8457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525963"/>
          </a:xfrm>
        </p:spPr>
        <p:txBody>
          <a:bodyPr>
            <a:noAutofit/>
          </a:bodyPr>
          <a:lstStyle/>
          <a:p>
            <a:pPr marL="0" indent="0" algn="ctr">
              <a:buNone/>
            </a:pPr>
            <a:r>
              <a:rPr lang="en-US" sz="3600" dirty="0" smtClean="0">
                <a:solidFill>
                  <a:srgbClr val="000000"/>
                </a:solidFill>
              </a:rPr>
              <a:t> </a:t>
            </a:r>
            <a:r>
              <a:rPr lang="en-US" sz="3600" dirty="0" smtClean="0">
                <a:solidFill>
                  <a:srgbClr val="000000"/>
                </a:solidFill>
                <a:effectLst>
                  <a:outerShdw blurRad="38100" dist="38100" dir="2700000" algn="tl">
                    <a:srgbClr val="000000">
                      <a:alpha val="43137"/>
                    </a:srgbClr>
                  </a:outerShdw>
                </a:effectLst>
              </a:rPr>
              <a:t>In the majority of cases, the pressure brought about by work, relationships, money, etc., is self-centered. </a:t>
            </a:r>
            <a:r>
              <a:rPr lang="en-US" sz="3600" dirty="0" smtClean="0">
                <a:solidFill>
                  <a:srgbClr val="000000"/>
                </a:solidFill>
              </a:rPr>
              <a:t>Focusing on others (rather than oneself) is a good way to remove personal pressure. People who engage in volunteer work, community projects, etc., report greater feelings of well-being and satisfaction than people who do not. </a:t>
            </a:r>
          </a:p>
          <a:p>
            <a:pPr marL="0" indent="0" algn="ctr">
              <a:buNone/>
            </a:pPr>
            <a:endParaRPr lang="en-US" sz="3600" dirty="0">
              <a:solidFill>
                <a:srgbClr val="000000"/>
              </a:solidFill>
            </a:endParaRPr>
          </a:p>
        </p:txBody>
      </p:sp>
    </p:spTree>
    <p:extLst>
      <p:ext uri="{BB962C8B-B14F-4D97-AF65-F5344CB8AC3E}">
        <p14:creationId xmlns:p14="http://schemas.microsoft.com/office/powerpoint/2010/main" val="24717874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31" y="0"/>
            <a:ext cx="9507118"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391615"/>
            <a:ext cx="8229600" cy="4525963"/>
          </a:xfrm>
        </p:spPr>
        <p:txBody>
          <a:bodyPr>
            <a:normAutofit/>
          </a:bodyPr>
          <a:lstStyle/>
          <a:p>
            <a:pPr algn="ctr"/>
            <a:r>
              <a:rPr lang="en-US" sz="4000" b="1" dirty="0" smtClean="0">
                <a:solidFill>
                  <a:srgbClr val="000000"/>
                </a:solidFill>
                <a:effectLst>
                  <a:outerShdw blurRad="38100" dist="38100" dir="2700000" algn="tl">
                    <a:srgbClr val="000000">
                      <a:alpha val="43137"/>
                    </a:srgbClr>
                  </a:outerShdw>
                </a:effectLst>
              </a:rPr>
              <a:t>What has been your own experience with the blessings that come from serving others? Why not make a concentrated and prayerful effort to do more? </a:t>
            </a:r>
            <a:r>
              <a:rPr lang="en-US" sz="4000" dirty="0" smtClean="0">
                <a:solidFill>
                  <a:srgbClr val="000000"/>
                </a:solidFill>
                <a:effectLst>
                  <a:outerShdw blurRad="38100" dist="38100" dir="2700000" algn="tl">
                    <a:srgbClr val="000000">
                      <a:alpha val="43137"/>
                    </a:srgbClr>
                  </a:outerShdw>
                </a:effectLst>
              </a:rPr>
              <a:t> </a:t>
            </a:r>
          </a:p>
          <a:p>
            <a:pPr algn="ctr"/>
            <a:endParaRPr lang="en-US" sz="4000" dirty="0">
              <a:solidFill>
                <a:srgbClr val="000000"/>
              </a:solidFill>
            </a:endParaRPr>
          </a:p>
        </p:txBody>
      </p:sp>
    </p:spTree>
    <p:extLst>
      <p:ext uri="{BB962C8B-B14F-4D97-AF65-F5344CB8AC3E}">
        <p14:creationId xmlns:p14="http://schemas.microsoft.com/office/powerpoint/2010/main" val="34827290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3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84579"/>
          </a:xfrm>
          <a:prstGeom prst="rect">
            <a:avLst/>
          </a:prstGeom>
        </p:spPr>
      </p:pic>
      <p:sp>
        <p:nvSpPr>
          <p:cNvPr id="4" name="Content Placeholder 3"/>
          <p:cNvSpPr>
            <a:spLocks noGrp="1"/>
          </p:cNvSpPr>
          <p:nvPr>
            <p:ph idx="1"/>
          </p:nvPr>
        </p:nvSpPr>
        <p:spPr>
          <a:xfrm>
            <a:off x="646760" y="2020041"/>
            <a:ext cx="7864575" cy="4525963"/>
          </a:xfrm>
        </p:spPr>
        <p:txBody>
          <a:bodyPr>
            <a:noAutofit/>
          </a:bodyPr>
          <a:lstStyle/>
          <a:p>
            <a:pPr lvl="0"/>
            <a:r>
              <a:rPr lang="en-US" b="1" dirty="0" smtClean="0">
                <a:solidFill>
                  <a:srgbClr val="000000"/>
                </a:solidFill>
                <a:effectLst>
                  <a:outerShdw blurRad="38100" dist="38100" dir="2700000" algn="tl">
                    <a:srgbClr val="000000">
                      <a:alpha val="43137"/>
                    </a:srgbClr>
                  </a:outerShdw>
                </a:effectLst>
              </a:rPr>
              <a:t>Take a good look at your own health habits. What are you eating and drinking? </a:t>
            </a:r>
          </a:p>
          <a:p>
            <a:pPr lvl="0"/>
            <a:r>
              <a:rPr lang="en-US" b="1" dirty="0" smtClean="0">
                <a:solidFill>
                  <a:srgbClr val="000000"/>
                </a:solidFill>
                <a:effectLst>
                  <a:outerShdw blurRad="38100" dist="38100" dir="2700000" algn="tl">
                    <a:srgbClr val="000000">
                      <a:alpha val="43137"/>
                    </a:srgbClr>
                  </a:outerShdw>
                </a:effectLst>
              </a:rPr>
              <a:t>What kind of exercise program are you on? How much leisure time do you have? </a:t>
            </a:r>
          </a:p>
          <a:p>
            <a:pPr lvl="0"/>
            <a:r>
              <a:rPr lang="en-US" b="1" dirty="0" smtClean="0">
                <a:solidFill>
                  <a:srgbClr val="000000"/>
                </a:solidFill>
                <a:effectLst>
                  <a:outerShdw blurRad="38100" dist="38100" dir="2700000" algn="tl">
                    <a:srgbClr val="000000">
                      <a:alpha val="43137"/>
                    </a:srgbClr>
                  </a:outerShdw>
                </a:effectLst>
              </a:rPr>
              <a:t>What changes can you make that could help you feel better emotionally as well as </a:t>
            </a:r>
            <a:r>
              <a:rPr lang="en-US" b="1" smtClean="0">
                <a:solidFill>
                  <a:srgbClr val="000000"/>
                </a:solidFill>
                <a:effectLst>
                  <a:outerShdw blurRad="38100" dist="38100" dir="2700000" algn="tl">
                    <a:srgbClr val="000000">
                      <a:alpha val="43137"/>
                    </a:srgbClr>
                  </a:outerShdw>
                </a:effectLst>
              </a:rPr>
              <a:t>physically?</a:t>
            </a:r>
            <a:endParaRPr lang="en-US" dirty="0" smtClean="0">
              <a:solidFill>
                <a:srgbClr val="000000"/>
              </a:solidFill>
              <a:effectLst>
                <a:outerShdw blurRad="38100" dist="38100" dir="2700000" algn="tl">
                  <a:srgbClr val="000000">
                    <a:alpha val="43137"/>
                  </a:srgbClr>
                </a:outerShdw>
              </a:effectLst>
            </a:endParaRPr>
          </a:p>
          <a:p>
            <a:endParaRPr lang="en-US" dirty="0">
              <a:solidFill>
                <a:srgbClr val="000000"/>
              </a:solidFill>
            </a:endParaRPr>
          </a:p>
        </p:txBody>
      </p:sp>
    </p:spTree>
    <p:extLst>
      <p:ext uri="{BB962C8B-B14F-4D97-AF65-F5344CB8AC3E}">
        <p14:creationId xmlns:p14="http://schemas.microsoft.com/office/powerpoint/2010/main" val="11961943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31" y="0"/>
            <a:ext cx="9507118"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796369"/>
            <a:ext cx="8229600" cy="3156399"/>
          </a:xfrm>
        </p:spPr>
        <p:txBody>
          <a:bodyPr>
            <a:normAutofit/>
          </a:bodyPr>
          <a:lstStyle/>
          <a:p>
            <a:pPr algn="ctr"/>
            <a:r>
              <a:rPr lang="en-US" sz="3600" b="1" dirty="0" smtClean="0">
                <a:solidFill>
                  <a:srgbClr val="000000"/>
                </a:solidFill>
                <a:effectLst>
                  <a:outerShdw blurRad="38100" dist="38100" dir="2700000" algn="tl">
                    <a:srgbClr val="000000">
                      <a:alpha val="43137"/>
                    </a:srgbClr>
                  </a:outerShdw>
                </a:effectLst>
              </a:rPr>
              <a:t>Though in some cases, people have very serious psychological needs that must be professionally addressed, many times a change in lifestyle habits can make a big difference in how we feel.</a:t>
            </a:r>
            <a:endParaRPr lang="en-US" sz="3600" dirty="0" smtClean="0">
              <a:solidFill>
                <a:srgbClr val="000000"/>
              </a:solidFill>
              <a:effectLst>
                <a:outerShdw blurRad="38100" dist="38100" dir="2700000" algn="tl">
                  <a:srgbClr val="000000">
                    <a:alpha val="43137"/>
                  </a:srgbClr>
                </a:outerShdw>
              </a:effectLst>
            </a:endParaRPr>
          </a:p>
          <a:p>
            <a:pPr marL="0" indent="0" algn="ctr">
              <a:buNone/>
            </a:pPr>
            <a:endParaRPr lang="en-US" sz="3600" dirty="0">
              <a:solidFill>
                <a:srgbClr val="000000"/>
              </a:solidFill>
            </a:endParaRPr>
          </a:p>
        </p:txBody>
      </p:sp>
    </p:spTree>
    <p:extLst>
      <p:ext uri="{BB962C8B-B14F-4D97-AF65-F5344CB8AC3E}">
        <p14:creationId xmlns:p14="http://schemas.microsoft.com/office/powerpoint/2010/main" val="4211867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479046" y="2189160"/>
            <a:ext cx="4970065" cy="3350627"/>
          </a:xfrm>
          <a:effectLst/>
        </p:spPr>
        <p:txBody>
          <a:bodyPr>
            <a:normAutofit lnSpcReduction="10000"/>
          </a:bodyPr>
          <a:lstStyle/>
          <a:p>
            <a:pPr marL="0" indent="0" algn="ctr">
              <a:buNone/>
            </a:pPr>
            <a:r>
              <a:rPr lang="en-US" sz="4400" b="1" dirty="0" smtClean="0">
                <a:solidFill>
                  <a:srgbClr val="000000"/>
                </a:solidFill>
                <a:effectLst>
                  <a:outerShdw blurRad="38100" dist="38100" dir="2700000" algn="tl">
                    <a:srgbClr val="000000">
                      <a:alpha val="43137"/>
                    </a:srgbClr>
                  </a:outerShdw>
                </a:effectLst>
                <a:latin typeface="Adobe Caslon Pro"/>
                <a:cs typeface="Adobe Caslon Pro"/>
              </a:rPr>
              <a:t>“ Come to me, all you who are weary and burdened, and I will give you rest.” </a:t>
            </a:r>
          </a:p>
          <a:p>
            <a:pPr marL="0" indent="0" algn="ctr">
              <a:buNone/>
            </a:pPr>
            <a:r>
              <a:rPr lang="en-US" i="1" dirty="0" smtClean="0">
                <a:solidFill>
                  <a:srgbClr val="000000"/>
                </a:solidFill>
                <a:effectLst>
                  <a:outerShdw blurRad="38100" dist="38100" dir="2700000" algn="tl">
                    <a:srgbClr val="000000">
                      <a:alpha val="43137"/>
                    </a:srgbClr>
                  </a:outerShdw>
                </a:effectLst>
                <a:latin typeface="Adobe Caslon Pro"/>
                <a:cs typeface="Adobe Caslon Pro"/>
              </a:rPr>
              <a:t>(Matthew 11:28, NIV).</a:t>
            </a:r>
            <a:endParaRPr lang="en-US" dirty="0" smtClean="0">
              <a:solidFill>
                <a:srgbClr val="000000"/>
              </a:solidFill>
              <a:effectLst>
                <a:outerShdw blurRad="38100" dist="38100" dir="2700000" algn="tl">
                  <a:srgbClr val="000000">
                    <a:alpha val="43137"/>
                  </a:srgbClr>
                </a:outerShdw>
              </a:effectLst>
              <a:latin typeface="Adobe Caslon Pro"/>
              <a:cs typeface="Adobe Caslon Pro"/>
            </a:endParaRPr>
          </a:p>
          <a:p>
            <a:pPr marL="0" indent="0">
              <a:buNone/>
            </a:pPr>
            <a:endParaRPr lang="en-US" sz="4400" dirty="0">
              <a:solidFill>
                <a:srgbClr val="000000"/>
              </a:solidFill>
              <a:latin typeface="Adobe Caslon Pro"/>
              <a:cs typeface="Adobe Caslon Pro"/>
            </a:endParaRPr>
          </a:p>
        </p:txBody>
      </p:sp>
      <p:sp>
        <p:nvSpPr>
          <p:cNvPr id="4" name="Title 1"/>
          <p:cNvSpPr>
            <a:spLocks noGrp="1"/>
          </p:cNvSpPr>
          <p:nvPr>
            <p:ph type="title"/>
          </p:nvPr>
        </p:nvSpPr>
        <p:spPr>
          <a:xfrm>
            <a:off x="3336290" y="350470"/>
            <a:ext cx="5445289" cy="1143000"/>
          </a:xfrm>
        </p:spPr>
        <p:txBody>
          <a:bodyPr/>
          <a:lstStyle/>
          <a:p>
            <a:r>
              <a:rPr lang="en-US" dirty="0" smtClean="0">
                <a:solidFill>
                  <a:srgbClr val="008000"/>
                </a:solidFill>
                <a:latin typeface="Adobe Caslon Pro Bold"/>
                <a:cs typeface="Adobe Caslon Pro Bold"/>
              </a:rPr>
              <a:t>Healing Promise</a:t>
            </a:r>
            <a:endParaRPr lang="en-US" dirty="0">
              <a:solidFill>
                <a:srgbClr val="008000"/>
              </a:solidFill>
              <a:latin typeface="Adobe Caslon Pro Bold"/>
              <a:cs typeface="Adobe Caslon Pro Bold"/>
            </a:endParaRPr>
          </a:p>
        </p:txBody>
      </p:sp>
    </p:spTree>
    <p:extLst>
      <p:ext uri="{BB962C8B-B14F-4D97-AF65-F5344CB8AC3E}">
        <p14:creationId xmlns:p14="http://schemas.microsoft.com/office/powerpoint/2010/main" val="12511260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479046" y="2189160"/>
            <a:ext cx="4970065" cy="3350627"/>
          </a:xfrm>
        </p:spPr>
        <p:txBody>
          <a:bodyPr>
            <a:normAutofit lnSpcReduction="10000"/>
          </a:bodyPr>
          <a:lstStyle/>
          <a:p>
            <a:pPr marL="0" indent="0" algn="ctr">
              <a:buNone/>
            </a:pPr>
            <a:r>
              <a:rPr lang="en-US" sz="4400" b="1" dirty="0" smtClean="0">
                <a:solidFill>
                  <a:srgbClr val="000000"/>
                </a:solidFill>
                <a:effectLst>
                  <a:outerShdw blurRad="38100" dist="38100" dir="2700000" algn="tl">
                    <a:srgbClr val="000000">
                      <a:alpha val="43137"/>
                    </a:srgbClr>
                  </a:outerShdw>
                </a:effectLst>
              </a:rPr>
              <a:t>“ ‘Come to me, all you who are weary and burdened, and I will give you rest.’” </a:t>
            </a:r>
          </a:p>
          <a:p>
            <a:pPr marL="0" indent="0" algn="ctr">
              <a:buNone/>
            </a:pPr>
            <a:r>
              <a:rPr lang="en-US" i="1" dirty="0" smtClean="0">
                <a:solidFill>
                  <a:srgbClr val="000000"/>
                </a:solidFill>
                <a:effectLst>
                  <a:outerShdw blurRad="38100" dist="38100" dir="2700000" algn="tl">
                    <a:srgbClr val="000000">
                      <a:alpha val="43137"/>
                    </a:srgbClr>
                  </a:outerShdw>
                </a:effectLst>
              </a:rPr>
              <a:t>(Matthew 11:28, NIV).</a:t>
            </a:r>
            <a:endParaRPr lang="en-US" dirty="0" smtClean="0">
              <a:solidFill>
                <a:srgbClr val="000000"/>
              </a:solidFill>
              <a:effectLst>
                <a:outerShdw blurRad="38100" dist="38100" dir="2700000" algn="tl">
                  <a:srgbClr val="000000">
                    <a:alpha val="43137"/>
                  </a:srgbClr>
                </a:outerShdw>
              </a:effectLst>
            </a:endParaRPr>
          </a:p>
          <a:p>
            <a:pPr marL="0" indent="0">
              <a:buNone/>
            </a:pPr>
            <a:endParaRPr lang="en-US" sz="4400" dirty="0">
              <a:solidFill>
                <a:srgbClr val="000000"/>
              </a:solidFill>
            </a:endParaRPr>
          </a:p>
        </p:txBody>
      </p:sp>
    </p:spTree>
    <p:extLst>
      <p:ext uri="{BB962C8B-B14F-4D97-AF65-F5344CB8AC3E}">
        <p14:creationId xmlns:p14="http://schemas.microsoft.com/office/powerpoint/2010/main" val="2358667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8457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57870"/>
            <a:ext cx="8229600" cy="4525963"/>
          </a:xfrm>
        </p:spPr>
        <p:txBody>
          <a:bodyPr>
            <a:normAutofit/>
          </a:bodyPr>
          <a:lstStyle/>
          <a:p>
            <a:pPr marL="0" indent="0" algn="ctr">
              <a:buNone/>
            </a:pPr>
            <a:r>
              <a:rPr lang="en-US" sz="3600" b="1" dirty="0" smtClean="0">
                <a:solidFill>
                  <a:srgbClr val="660066"/>
                </a:solidFill>
                <a:effectLst>
                  <a:outerShdw blurRad="38100" dist="38100" dir="2700000" algn="tl">
                    <a:srgbClr val="000000">
                      <a:alpha val="43137"/>
                    </a:srgbClr>
                  </a:outerShdw>
                </a:effectLst>
              </a:rPr>
              <a:t>Stress touches everyone. Demands at work, family crises, guilt, uncertainty about the future, dissatisfaction with the past—these all are hard enough.</a:t>
            </a:r>
            <a:r>
              <a:rPr lang="en-US" sz="3600" dirty="0" smtClean="0"/>
              <a:t> All this, along with the general events of life, can put enough pressure on people that it affects their physical and mental health. </a:t>
            </a:r>
          </a:p>
          <a:p>
            <a:pPr marL="0" indent="0" algn="ctr">
              <a:buNone/>
            </a:pPr>
            <a:endParaRPr lang="en-US" sz="3600" dirty="0"/>
          </a:p>
        </p:txBody>
      </p:sp>
    </p:spTree>
    <p:extLst>
      <p:ext uri="{BB962C8B-B14F-4D97-AF65-F5344CB8AC3E}">
        <p14:creationId xmlns:p14="http://schemas.microsoft.com/office/powerpoint/2010/main" val="14633972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31" y="0"/>
            <a:ext cx="9507118" cy="6858000"/>
          </a:xfrm>
          <a:prstGeom prst="rect">
            <a:avLst/>
          </a:prstGeom>
        </p:spPr>
      </p:pic>
      <p:sp>
        <p:nvSpPr>
          <p:cNvPr id="3" name="Content Placeholder 2"/>
          <p:cNvSpPr>
            <a:spLocks noGrp="1"/>
          </p:cNvSpPr>
          <p:nvPr>
            <p:ph idx="1"/>
          </p:nvPr>
        </p:nvSpPr>
        <p:spPr>
          <a:xfrm>
            <a:off x="404966" y="2630880"/>
            <a:ext cx="8610178" cy="4525963"/>
          </a:xfrm>
        </p:spPr>
        <p:txBody>
          <a:bodyPr>
            <a:normAutofit/>
          </a:bodyPr>
          <a:lstStyle/>
          <a:p>
            <a:pPr marL="0" indent="0" algn="ctr">
              <a:buNone/>
            </a:pPr>
            <a:r>
              <a:rPr lang="en-US" sz="4000" b="1" dirty="0" smtClean="0">
                <a:solidFill>
                  <a:srgbClr val="000000"/>
                </a:solidFill>
                <a:effectLst>
                  <a:outerShdw blurRad="38100" dist="38100" dir="2700000" algn="tl">
                    <a:srgbClr val="000000">
                      <a:alpha val="43137"/>
                    </a:srgbClr>
                  </a:outerShdw>
                </a:effectLst>
              </a:rPr>
              <a:t>Researchers Thomas H. Holmes and Richard H. </a:t>
            </a:r>
            <a:r>
              <a:rPr lang="en-US" sz="4000" b="1" dirty="0" err="1" smtClean="0">
                <a:solidFill>
                  <a:srgbClr val="000000"/>
                </a:solidFill>
                <a:effectLst>
                  <a:outerShdw blurRad="38100" dist="38100" dir="2700000" algn="tl">
                    <a:srgbClr val="000000">
                      <a:alpha val="43137"/>
                    </a:srgbClr>
                  </a:outerShdw>
                </a:effectLst>
              </a:rPr>
              <a:t>Rahe</a:t>
            </a:r>
            <a:r>
              <a:rPr lang="en-US" sz="4000" b="1" dirty="0" smtClean="0">
                <a:solidFill>
                  <a:srgbClr val="000000"/>
                </a:solidFill>
                <a:effectLst>
                  <a:outerShdw blurRad="38100" dist="38100" dir="2700000" algn="tl">
                    <a:srgbClr val="000000">
                      <a:alpha val="43137"/>
                    </a:srgbClr>
                  </a:outerShdw>
                </a:effectLst>
              </a:rPr>
              <a:t> developed the social readjustment rating scale, which lists life events with corresponding stress values for each:</a:t>
            </a:r>
            <a:endParaRPr lang="en-US" sz="4000" dirty="0">
              <a:solidFill>
                <a:srgbClr val="000000"/>
              </a:solidFill>
            </a:endParaRPr>
          </a:p>
        </p:txBody>
      </p:sp>
    </p:spTree>
    <p:extLst>
      <p:ext uri="{BB962C8B-B14F-4D97-AF65-F5344CB8AC3E}">
        <p14:creationId xmlns:p14="http://schemas.microsoft.com/office/powerpoint/2010/main" val="29289100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8457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43761" y="1729035"/>
            <a:ext cx="8229600" cy="4525963"/>
          </a:xfrm>
        </p:spPr>
        <p:txBody>
          <a:bodyPr>
            <a:normAutofit/>
          </a:bodyPr>
          <a:lstStyle/>
          <a:p>
            <a:r>
              <a:rPr lang="en-US" b="1" dirty="0" smtClean="0">
                <a:solidFill>
                  <a:srgbClr val="660066"/>
                </a:solidFill>
                <a:effectLst>
                  <a:outerShdw blurRad="38100" dist="38100" dir="2700000" algn="tl">
                    <a:srgbClr val="000000">
                      <a:alpha val="43137"/>
                    </a:srgbClr>
                  </a:outerShdw>
                </a:effectLst>
              </a:rPr>
              <a:t>the death of spouse—100 </a:t>
            </a:r>
          </a:p>
          <a:p>
            <a:r>
              <a:rPr lang="en-US" b="1" dirty="0" smtClean="0">
                <a:solidFill>
                  <a:srgbClr val="660066"/>
                </a:solidFill>
              </a:rPr>
              <a:t>personal injury or illness—53 </a:t>
            </a:r>
          </a:p>
          <a:p>
            <a:r>
              <a:rPr lang="en-US" b="1" dirty="0" smtClean="0">
                <a:solidFill>
                  <a:srgbClr val="660066"/>
                </a:solidFill>
              </a:rPr>
              <a:t>change in residence—20; etc. </a:t>
            </a:r>
          </a:p>
          <a:p>
            <a:pPr marL="0" indent="0">
              <a:buNone/>
            </a:pPr>
            <a:endParaRPr lang="en-US" sz="1600" dirty="0" smtClean="0"/>
          </a:p>
          <a:p>
            <a:pPr marL="0" indent="0" algn="ctr">
              <a:buNone/>
            </a:pPr>
            <a:r>
              <a:rPr lang="en-US" dirty="0" smtClean="0"/>
              <a:t>A person accumulating </a:t>
            </a:r>
            <a:r>
              <a:rPr lang="en-US" b="1" dirty="0" smtClean="0">
                <a:solidFill>
                  <a:srgbClr val="660066"/>
                </a:solidFill>
              </a:rPr>
              <a:t>200 </a:t>
            </a:r>
            <a:r>
              <a:rPr lang="en-US" dirty="0" smtClean="0"/>
              <a:t>or more points at any given time runs a </a:t>
            </a:r>
            <a:r>
              <a:rPr lang="en-US" b="1" dirty="0" smtClean="0">
                <a:solidFill>
                  <a:srgbClr val="660066"/>
                </a:solidFill>
              </a:rPr>
              <a:t>50 </a:t>
            </a:r>
            <a:r>
              <a:rPr lang="en-US" dirty="0" smtClean="0"/>
              <a:t>percent chance of becoming ill; </a:t>
            </a:r>
            <a:r>
              <a:rPr lang="en-US" b="1" dirty="0" smtClean="0">
                <a:effectLst>
                  <a:outerShdw blurRad="38100" dist="38100" dir="2700000" algn="tl">
                    <a:srgbClr val="000000">
                      <a:alpha val="43137"/>
                    </a:srgbClr>
                  </a:outerShdw>
                </a:effectLst>
              </a:rPr>
              <a:t>someone accruing </a:t>
            </a:r>
            <a:r>
              <a:rPr lang="en-US" b="1" dirty="0" smtClean="0">
                <a:solidFill>
                  <a:srgbClr val="660066"/>
                </a:solidFill>
                <a:effectLst>
                  <a:outerShdw blurRad="38100" dist="38100" dir="2700000" algn="tl">
                    <a:srgbClr val="000000">
                      <a:alpha val="43137"/>
                    </a:srgbClr>
                  </a:outerShdw>
                </a:effectLst>
              </a:rPr>
              <a:t>300</a:t>
            </a:r>
            <a:r>
              <a:rPr lang="en-US" b="1" dirty="0" smtClean="0">
                <a:effectLst>
                  <a:outerShdw blurRad="38100" dist="38100" dir="2700000" algn="tl">
                    <a:srgbClr val="000000">
                      <a:alpha val="43137"/>
                    </a:srgbClr>
                  </a:outerShdw>
                </a:effectLst>
              </a:rPr>
              <a:t> or more will reach a point of crisis. </a:t>
            </a:r>
          </a:p>
          <a:p>
            <a:pPr marL="0" indent="0">
              <a:buNone/>
            </a:pPr>
            <a:endParaRPr lang="en-US" dirty="0"/>
          </a:p>
        </p:txBody>
      </p:sp>
    </p:spTree>
    <p:extLst>
      <p:ext uri="{BB962C8B-B14F-4D97-AF65-F5344CB8AC3E}">
        <p14:creationId xmlns:p14="http://schemas.microsoft.com/office/powerpoint/2010/main" val="38658921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8457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3568" y="2324079"/>
            <a:ext cx="8229600" cy="3258604"/>
          </a:xfrm>
        </p:spPr>
        <p:txBody>
          <a:bodyPr>
            <a:normAutofit/>
          </a:bodyPr>
          <a:lstStyle/>
          <a:p>
            <a:pPr marL="0" indent="0" algn="ctr">
              <a:buNone/>
            </a:pPr>
            <a:r>
              <a:rPr lang="en-US" sz="4000" b="1" dirty="0" smtClean="0">
                <a:effectLst>
                  <a:outerShdw blurRad="38100" dist="38100" dir="2700000" algn="tl">
                    <a:srgbClr val="000000">
                      <a:alpha val="43137"/>
                    </a:srgbClr>
                  </a:outerShdw>
                </a:effectLst>
              </a:rPr>
              <a:t>Moderate amounts of stress are necessary to increase performance, but beyond a point stress becomes a health hazard.</a:t>
            </a:r>
          </a:p>
          <a:p>
            <a:pPr marL="0" indent="0" algn="ctr">
              <a:buNone/>
            </a:pPr>
            <a:endParaRPr lang="en-US" sz="4000" dirty="0"/>
          </a:p>
        </p:txBody>
      </p:sp>
    </p:spTree>
    <p:extLst>
      <p:ext uri="{BB962C8B-B14F-4D97-AF65-F5344CB8AC3E}">
        <p14:creationId xmlns:p14="http://schemas.microsoft.com/office/powerpoint/2010/main" val="30575268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8457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57870"/>
            <a:ext cx="8229600" cy="4525963"/>
          </a:xfrm>
        </p:spPr>
        <p:txBody>
          <a:bodyPr>
            <a:normAutofit/>
          </a:bodyPr>
          <a:lstStyle/>
          <a:p>
            <a:r>
              <a:rPr lang="en-US" sz="3600" dirty="0" smtClean="0"/>
              <a:t>Jesus shows by precept and example that seeking God at a </a:t>
            </a:r>
            <a:r>
              <a:rPr lang="en-US" sz="3600" b="1" dirty="0" smtClean="0">
                <a:solidFill>
                  <a:srgbClr val="660066"/>
                </a:solidFill>
                <a:effectLst>
                  <a:outerShdw blurRad="38100" dist="38100" dir="2700000" algn="tl">
                    <a:srgbClr val="000000">
                      <a:alpha val="43137"/>
                    </a:srgbClr>
                  </a:outerShdw>
                </a:effectLst>
              </a:rPr>
              <a:t>quiet time and place </a:t>
            </a:r>
            <a:r>
              <a:rPr lang="en-US" sz="3600" dirty="0" smtClean="0"/>
              <a:t>is the best remedy for life’s stresses </a:t>
            </a:r>
            <a:r>
              <a:rPr lang="en-US" i="1" dirty="0" smtClean="0"/>
              <a:t>(Mark 6:31)</a:t>
            </a:r>
            <a:r>
              <a:rPr lang="en-US" dirty="0" smtClean="0"/>
              <a:t>.</a:t>
            </a:r>
          </a:p>
          <a:p>
            <a:pPr marL="0" indent="0" algn="ctr">
              <a:buNone/>
            </a:pPr>
            <a:r>
              <a:rPr lang="en-US" sz="3600" dirty="0" smtClean="0"/>
              <a:t> If we will allow Him to, the Lord will help us deal with the pressures that are an inevitable part of life here.</a:t>
            </a:r>
          </a:p>
          <a:p>
            <a:endParaRPr lang="en-US" sz="3600" dirty="0" smtClean="0"/>
          </a:p>
          <a:p>
            <a:pPr marL="0" indent="0">
              <a:buNone/>
            </a:pPr>
            <a:endParaRPr lang="en-US" sz="3600" dirty="0"/>
          </a:p>
        </p:txBody>
      </p:sp>
    </p:spTree>
    <p:extLst>
      <p:ext uri="{BB962C8B-B14F-4D97-AF65-F5344CB8AC3E}">
        <p14:creationId xmlns:p14="http://schemas.microsoft.com/office/powerpoint/2010/main" val="17343886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3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31" y="0"/>
            <a:ext cx="9507118" cy="6858000"/>
          </a:xfrm>
          <a:prstGeom prst="rect">
            <a:avLst/>
          </a:prstGeom>
        </p:spPr>
      </p:pic>
      <p:sp>
        <p:nvSpPr>
          <p:cNvPr id="2" name="Title 1"/>
          <p:cNvSpPr>
            <a:spLocks noGrp="1"/>
          </p:cNvSpPr>
          <p:nvPr>
            <p:ph type="title"/>
          </p:nvPr>
        </p:nvSpPr>
        <p:spPr>
          <a:xfrm>
            <a:off x="3442230" y="371640"/>
            <a:ext cx="5244570" cy="1143000"/>
          </a:xfrm>
        </p:spPr>
        <p:txBody>
          <a:bodyPr>
            <a:noAutofit/>
          </a:bodyPr>
          <a:lstStyle/>
          <a:p>
            <a:r>
              <a:rPr lang="en-US" sz="4800" b="1" dirty="0" smtClean="0">
                <a:solidFill>
                  <a:schemeClr val="bg1"/>
                </a:solidFill>
                <a:effectLst>
                  <a:outerShdw blurRad="38100" dist="38100" dir="2700000" algn="tl">
                    <a:srgbClr val="000000">
                      <a:alpha val="43137"/>
                    </a:srgbClr>
                  </a:outerShdw>
                </a:effectLst>
              </a:rPr>
              <a:t/>
            </a:r>
            <a:br>
              <a:rPr lang="en-US" sz="4800" b="1" dirty="0" smtClean="0">
                <a:solidFill>
                  <a:schemeClr val="bg1"/>
                </a:solidFill>
                <a:effectLst>
                  <a:outerShdw blurRad="38100" dist="38100" dir="2700000" algn="tl">
                    <a:srgbClr val="000000">
                      <a:alpha val="43137"/>
                    </a:srgbClr>
                  </a:outerShdw>
                </a:effectLst>
              </a:rPr>
            </a:br>
            <a:r>
              <a:rPr lang="en-US" sz="4800" b="1" dirty="0" smtClean="0">
                <a:solidFill>
                  <a:schemeClr val="bg1"/>
                </a:solidFill>
                <a:effectLst>
                  <a:outerShdw blurRad="38100" dist="38100" dir="2700000" algn="tl">
                    <a:srgbClr val="000000">
                      <a:alpha val="43137"/>
                    </a:srgbClr>
                  </a:outerShdw>
                </a:effectLst>
              </a:rPr>
              <a:t>Exciting Life Events </a:t>
            </a:r>
            <a:br>
              <a:rPr lang="en-US" sz="4800" b="1" dirty="0" smtClean="0">
                <a:solidFill>
                  <a:schemeClr val="bg1"/>
                </a:solidFill>
                <a:effectLst>
                  <a:outerShdw blurRad="38100" dist="38100" dir="2700000" algn="tl">
                    <a:srgbClr val="000000">
                      <a:alpha val="43137"/>
                    </a:srgbClr>
                  </a:outerShdw>
                </a:effectLst>
              </a:rPr>
            </a:br>
            <a:endParaRPr lang="en-US" sz="4800" dirty="0">
              <a:solidFill>
                <a:schemeClr val="bg1"/>
              </a:solidFill>
            </a:endParaRPr>
          </a:p>
        </p:txBody>
      </p:sp>
      <p:sp>
        <p:nvSpPr>
          <p:cNvPr id="3" name="Content Placeholder 2"/>
          <p:cNvSpPr>
            <a:spLocks noGrp="1"/>
          </p:cNvSpPr>
          <p:nvPr>
            <p:ph idx="1"/>
          </p:nvPr>
        </p:nvSpPr>
        <p:spPr>
          <a:xfrm>
            <a:off x="457200" y="2939738"/>
            <a:ext cx="8229600" cy="2816895"/>
          </a:xfrm>
        </p:spPr>
        <p:txBody>
          <a:bodyPr>
            <a:normAutofit/>
          </a:bodyPr>
          <a:lstStyle/>
          <a:p>
            <a:pPr algn="ctr"/>
            <a:r>
              <a:rPr lang="en-US" sz="4000" b="1" dirty="0" smtClean="0"/>
              <a:t>How did God provide for Elijah’s survival during the long drought in Israel? </a:t>
            </a:r>
          </a:p>
          <a:p>
            <a:pPr marL="0" indent="0" algn="ctr">
              <a:buNone/>
            </a:pPr>
            <a:r>
              <a:rPr lang="en-US" sz="2800" i="1" dirty="0" smtClean="0"/>
              <a:t>1 Kings 17:2–6, 15, 16.</a:t>
            </a:r>
            <a:endParaRPr lang="en-US" sz="2800" dirty="0" smtClean="0"/>
          </a:p>
          <a:p>
            <a:pPr algn="ctr"/>
            <a:endParaRPr lang="en-US" sz="4000" dirty="0"/>
          </a:p>
        </p:txBody>
      </p:sp>
    </p:spTree>
    <p:extLst>
      <p:ext uri="{BB962C8B-B14F-4D97-AF65-F5344CB8AC3E}">
        <p14:creationId xmlns:p14="http://schemas.microsoft.com/office/powerpoint/2010/main" val="33202146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205</TotalTime>
  <Words>2276</Words>
  <Application>Microsoft Macintosh PowerPoint</Application>
  <PresentationFormat>On-screen Show (4:3)</PresentationFormat>
  <Paragraphs>176</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Lesson|3 STRESS</vt:lpstr>
      <vt:lpstr>PowerPoint Presentation</vt:lpstr>
      <vt:lpstr>PowerPoint Presentation</vt:lpstr>
      <vt:lpstr>PowerPoint Presentation</vt:lpstr>
      <vt:lpstr>PowerPoint Presentation</vt:lpstr>
      <vt:lpstr>PowerPoint Presentation</vt:lpstr>
      <vt:lpstr>PowerPoint Presentation</vt:lpstr>
      <vt:lpstr> Exciting Life Events  </vt:lpstr>
      <vt:lpstr>PowerPoint Presentation</vt:lpstr>
      <vt:lpstr>PowerPoint Presentation</vt:lpstr>
      <vt:lpstr>PowerPoint Presentation</vt:lpstr>
      <vt:lpstr> Bitter Life Events  </vt:lpstr>
      <vt:lpstr>PowerPoint Presentation</vt:lpstr>
      <vt:lpstr>God’s Therapy  </vt:lpstr>
      <vt:lpstr>PowerPoint Presentation</vt:lpstr>
      <vt:lpstr>PowerPoint Presentation</vt:lpstr>
      <vt:lpstr>PowerPoint Presentation</vt:lpstr>
      <vt:lpstr>PowerPoint Presentation</vt:lpstr>
      <vt:lpstr>Bringing Relief to Others</vt:lpstr>
      <vt:lpstr>PowerPoint Presentation</vt:lpstr>
      <vt:lpstr>PowerPoint Presentation</vt:lpstr>
      <vt:lpstr>PowerPoint Presentation</vt:lpstr>
      <vt:lpstr>PowerPoint Presentation</vt:lpstr>
      <vt:lpstr>PowerPoint Presentation</vt:lpstr>
      <vt:lpstr>Healing Promise</vt:lpstr>
    </vt:vector>
  </TitlesOfParts>
  <Company>7th Day Adventist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STRESS</dc:title>
  <dc:creator>Raquel Arrais</dc:creator>
  <cp:lastModifiedBy>Raquel Arrais</cp:lastModifiedBy>
  <cp:revision>22</cp:revision>
  <dcterms:created xsi:type="dcterms:W3CDTF">2014-03-06T22:02:26Z</dcterms:created>
  <dcterms:modified xsi:type="dcterms:W3CDTF">2014-03-27T14:35:27Z</dcterms:modified>
</cp:coreProperties>
</file>